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7" r:id="rId4"/>
    <p:sldId id="292" r:id="rId5"/>
    <p:sldId id="294" r:id="rId6"/>
    <p:sldId id="295" r:id="rId7"/>
    <p:sldId id="301" r:id="rId8"/>
    <p:sldId id="302" r:id="rId9"/>
    <p:sldId id="297" r:id="rId10"/>
    <p:sldId id="300" r:id="rId11"/>
    <p:sldId id="298" r:id="rId12"/>
    <p:sldId id="299" r:id="rId13"/>
    <p:sldId id="274" r:id="rId14"/>
    <p:sldId id="286" r:id="rId15"/>
    <p:sldId id="289" r:id="rId16"/>
    <p:sldId id="287" r:id="rId17"/>
    <p:sldId id="258" r:id="rId18"/>
  </p:sldIdLst>
  <p:sldSz cx="9144000" cy="6858000" type="screen4x3"/>
  <p:notesSz cx="6669088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AE0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08" autoAdjust="0"/>
    <p:restoredTop sz="83462" autoAdjust="0"/>
  </p:normalViewPr>
  <p:slideViewPr>
    <p:cSldViewPr>
      <p:cViewPr varScale="1">
        <p:scale>
          <a:sx n="115" d="100"/>
          <a:sy n="115" d="100"/>
        </p:scale>
        <p:origin x="-56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2" d="100"/>
          <a:sy n="102" d="100"/>
        </p:scale>
        <p:origin x="-2598" y="-90"/>
      </p:cViewPr>
      <p:guideLst>
        <p:guide orient="horz" pos="3128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(1)%20Pesendorfer\Ipad\(1)%20Statistik%20Austria\Presse\2015\Maastricht_30032015\Folie%2009_Struktur%20der%20Staatseinnahmen_Diagramm%20in%20Microsoft%20PowerPoin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(1)%20Pesendorfer\Ipad\(1)%20Statistik%20Austria\Presse\2015\Maastricht_30032015\Folie%2011_Struktur%20der%20Staatsausgaben_Diagramm%20in%20Microsoft%20PowerPoint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84511465939123"/>
          <c:y val="9.9799764818976705E-2"/>
          <c:w val="0.50962449982788793"/>
          <c:h val="0.8236869878099112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'Einn-Ausg'!$A$30</c:f>
              <c:strCache>
                <c:ptCount val="1"/>
                <c:pt idx="0">
                  <c:v>Produktions- und Importabgaben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'Einn-Ausg'!$T$29:$U$29</c:f>
              <c:numCache>
                <c:formatCode>0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'Einn-Ausg'!$T$30:$U$30</c:f>
              <c:numCache>
                <c:formatCode>#,##0</c:formatCode>
                <c:ptCount val="2"/>
                <c:pt idx="0">
                  <c:v>46548.319239484794</c:v>
                </c:pt>
                <c:pt idx="1">
                  <c:v>47531.745633909995</c:v>
                </c:pt>
              </c:numCache>
            </c:numRef>
          </c:val>
        </c:ser>
        <c:ser>
          <c:idx val="1"/>
          <c:order val="1"/>
          <c:tx>
            <c:strRef>
              <c:f>'Einn-Ausg'!$A$31</c:f>
              <c:strCache>
                <c:ptCount val="1"/>
                <c:pt idx="0">
                  <c:v>Einkommen- und Vermögensteuern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'Einn-Ausg'!$T$29:$U$29</c:f>
              <c:numCache>
                <c:formatCode>0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'Einn-Ausg'!$T$31:$U$31</c:f>
              <c:numCache>
                <c:formatCode>#,##0</c:formatCode>
                <c:ptCount val="2"/>
                <c:pt idx="0">
                  <c:v>42875.763044919498</c:v>
                </c:pt>
                <c:pt idx="1">
                  <c:v>45096.16942900655</c:v>
                </c:pt>
              </c:numCache>
            </c:numRef>
          </c:val>
        </c:ser>
        <c:ser>
          <c:idx val="2"/>
          <c:order val="2"/>
          <c:tx>
            <c:strRef>
              <c:f>'Einn-Ausg'!$A$32</c:f>
              <c:strCache>
                <c:ptCount val="1"/>
                <c:pt idx="0">
                  <c:v>Sozialbeiträge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'Einn-Ausg'!$T$29:$U$29</c:f>
              <c:numCache>
                <c:formatCode>0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'Einn-Ausg'!$T$32:$U$32</c:f>
              <c:numCache>
                <c:formatCode>#,##0</c:formatCode>
                <c:ptCount val="2"/>
                <c:pt idx="0">
                  <c:v>49201.460362542617</c:v>
                </c:pt>
                <c:pt idx="1">
                  <c:v>50792.073377671368</c:v>
                </c:pt>
              </c:numCache>
            </c:numRef>
          </c:val>
        </c:ser>
        <c:ser>
          <c:idx val="3"/>
          <c:order val="3"/>
          <c:tx>
            <c:strRef>
              <c:f>'Einn-Ausg'!$A$33</c:f>
              <c:strCache>
                <c:ptCount val="1"/>
                <c:pt idx="0">
                  <c:v>Sonstiges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'Einn-Ausg'!$T$29:$U$29</c:f>
              <c:numCache>
                <c:formatCode>0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'Einn-Ausg'!$T$33:$U$33</c:f>
              <c:numCache>
                <c:formatCode>#,##0</c:formatCode>
                <c:ptCount val="2"/>
                <c:pt idx="0">
                  <c:v>21281.949668390193</c:v>
                </c:pt>
                <c:pt idx="1">
                  <c:v>20599.6101132408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352652288"/>
        <c:axId val="352875264"/>
      </c:barChart>
      <c:lineChart>
        <c:grouping val="standard"/>
        <c:varyColors val="0"/>
        <c:ser>
          <c:idx val="4"/>
          <c:order val="4"/>
          <c:tx>
            <c:strRef>
              <c:f>'Einn-Ausg'!$A$34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8217466843983104E-2"/>
                  <c:y val="-4.0173567124736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7771833554978875E-2"/>
                  <c:y val="-3.5944770585290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'Einn-Ausg'!$T$29:$U$29</c:f>
              <c:numCache>
                <c:formatCode>0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'Einn-Ausg'!$T$34:$U$34</c:f>
              <c:numCache>
                <c:formatCode>#,##0</c:formatCode>
                <c:ptCount val="2"/>
                <c:pt idx="0">
                  <c:v>159907.49231533709</c:v>
                </c:pt>
                <c:pt idx="1">
                  <c:v>164019.59855382872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2652288"/>
        <c:axId val="352875264"/>
      </c:lineChart>
      <c:catAx>
        <c:axId val="35265228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52875264"/>
        <c:crosses val="autoZero"/>
        <c:auto val="1"/>
        <c:lblAlgn val="ctr"/>
        <c:lblOffset val="100"/>
        <c:noMultiLvlLbl val="0"/>
      </c:catAx>
      <c:valAx>
        <c:axId val="35287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de-AT" b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In Mio. EUR</a:t>
                </a:r>
                <a:endParaRPr lang="de-AT" b="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41262529650594604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5265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415358520893752"/>
          <c:y val="0.26387823596584797"/>
          <c:w val="0.32765695761020891"/>
          <c:h val="0.586420868145291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89352817132417"/>
          <c:y val="3.5672596499932277E-2"/>
          <c:w val="0.50749474380699899"/>
          <c:h val="0.876899522579682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'Einn-Ausg'!$A$38</c:f>
              <c:strCache>
                <c:ptCount val="1"/>
                <c:pt idx="0">
                  <c:v>Sozialausgaben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'Einn-Ausg'!$T$37:$U$37</c:f>
              <c:numCache>
                <c:formatCode>0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'Einn-Ausg'!$T$38:$U$38</c:f>
              <c:numCache>
                <c:formatCode>#,##0</c:formatCode>
                <c:ptCount val="2"/>
                <c:pt idx="0">
                  <c:v>74100.211811029993</c:v>
                </c:pt>
                <c:pt idx="1">
                  <c:v>76665.571886487247</c:v>
                </c:pt>
              </c:numCache>
            </c:numRef>
          </c:val>
        </c:ser>
        <c:ser>
          <c:idx val="1"/>
          <c:order val="1"/>
          <c:tx>
            <c:strRef>
              <c:f>'Einn-Ausg'!$A$39</c:f>
              <c:strCache>
                <c:ptCount val="1"/>
                <c:pt idx="0">
                  <c:v>Personalaufwand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'Einn-Ausg'!$T$37:$U$37</c:f>
              <c:numCache>
                <c:formatCode>0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'Einn-Ausg'!$T$39:$U$39</c:f>
              <c:numCache>
                <c:formatCode>#,##0</c:formatCode>
                <c:ptCount val="2"/>
                <c:pt idx="0">
                  <c:v>34240.545175067171</c:v>
                </c:pt>
                <c:pt idx="1">
                  <c:v>34797.507383751596</c:v>
                </c:pt>
              </c:numCache>
            </c:numRef>
          </c:val>
        </c:ser>
        <c:ser>
          <c:idx val="2"/>
          <c:order val="2"/>
          <c:tx>
            <c:strRef>
              <c:f>'Einn-Ausg'!$A$40</c:f>
              <c:strCache>
                <c:ptCount val="1"/>
                <c:pt idx="0">
                  <c:v>Sachaufwand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266999485160166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'Einn-Ausg'!$T$37:$U$37</c:f>
              <c:numCache>
                <c:formatCode>0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'Einn-Ausg'!$T$40:$U$40</c:f>
              <c:numCache>
                <c:formatCode>#,##0</c:formatCode>
                <c:ptCount val="2"/>
                <c:pt idx="0">
                  <c:v>22484.475851330895</c:v>
                </c:pt>
                <c:pt idx="1">
                  <c:v>22852.910480317412</c:v>
                </c:pt>
              </c:numCache>
            </c:numRef>
          </c:val>
        </c:ser>
        <c:ser>
          <c:idx val="3"/>
          <c:order val="3"/>
          <c:tx>
            <c:strRef>
              <c:f>'Einn-Ausg'!$A$41</c:f>
              <c:strCache>
                <c:ptCount val="1"/>
                <c:pt idx="0">
                  <c:v>Förderungen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266999485160166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'Einn-Ausg'!$T$37:$U$37</c:f>
              <c:numCache>
                <c:formatCode>0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'Einn-Ausg'!$T$41:$U$41</c:f>
              <c:numCache>
                <c:formatCode>#,##0</c:formatCode>
                <c:ptCount val="2"/>
                <c:pt idx="0">
                  <c:v>17568.903098044022</c:v>
                </c:pt>
                <c:pt idx="1">
                  <c:v>20495.448134936829</c:v>
                </c:pt>
              </c:numCache>
            </c:numRef>
          </c:val>
        </c:ser>
        <c:ser>
          <c:idx val="4"/>
          <c:order val="4"/>
          <c:tx>
            <c:strRef>
              <c:f>'Einn-Ausg'!$A$42</c:f>
              <c:strCache>
                <c:ptCount val="1"/>
                <c:pt idx="0">
                  <c:v>Zinsen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'Einn-Ausg'!$T$37:$U$37</c:f>
              <c:numCache>
                <c:formatCode>0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'Einn-Ausg'!$T$42:$U$42</c:f>
              <c:numCache>
                <c:formatCode>#,##0</c:formatCode>
                <c:ptCount val="2"/>
                <c:pt idx="0">
                  <c:v>8044.8932725420136</c:v>
                </c:pt>
                <c:pt idx="1">
                  <c:v>7801.8588381219033</c:v>
                </c:pt>
              </c:numCache>
            </c:numRef>
          </c:val>
        </c:ser>
        <c:ser>
          <c:idx val="5"/>
          <c:order val="5"/>
          <c:tx>
            <c:strRef>
              <c:f>'Einn-Ausg'!$A$43</c:f>
              <c:strCache>
                <c:ptCount val="1"/>
                <c:pt idx="0">
                  <c:v>Investitionen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'Einn-Ausg'!$T$37:$U$37</c:f>
              <c:numCache>
                <c:formatCode>0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'Einn-Ausg'!$T$43:$U$43</c:f>
              <c:numCache>
                <c:formatCode>#,##0</c:formatCode>
                <c:ptCount val="2"/>
                <c:pt idx="0">
                  <c:v>7612.7461996273632</c:v>
                </c:pt>
                <c:pt idx="1">
                  <c:v>9322.588917656858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355771904"/>
        <c:axId val="355773440"/>
      </c:barChart>
      <c:lineChart>
        <c:grouping val="standard"/>
        <c:varyColors val="0"/>
        <c:ser>
          <c:idx val="6"/>
          <c:order val="6"/>
          <c:tx>
            <c:strRef>
              <c:f>'Einn-Ausg'!$A$44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9136743085121129E-2"/>
                  <c:y val="-3.5944770585290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3231471675547995E-2"/>
                  <c:y val="-3.3830372315567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'Einn-Ausg'!$T$37:$U$37</c:f>
              <c:numCache>
                <c:formatCode>0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'Einn-Ausg'!$T$44:$U$44</c:f>
              <c:numCache>
                <c:formatCode>#,##0</c:formatCode>
                <c:ptCount val="2"/>
                <c:pt idx="0">
                  <c:v>164051.77540764149</c:v>
                </c:pt>
                <c:pt idx="1">
                  <c:v>171935.88564127183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5771904"/>
        <c:axId val="355773440"/>
      </c:lineChart>
      <c:catAx>
        <c:axId val="35577190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55773440"/>
        <c:crosses val="autoZero"/>
        <c:auto val="1"/>
        <c:lblAlgn val="ctr"/>
        <c:lblOffset val="100"/>
        <c:noMultiLvlLbl val="0"/>
      </c:catAx>
      <c:valAx>
        <c:axId val="355773440"/>
        <c:scaling>
          <c:orientation val="minMax"/>
          <c:max val="18000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 b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in</a:t>
                </a:r>
                <a:r>
                  <a:rPr lang="de-DE" b="0" baseline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Mio. EUR</a:t>
                </a:r>
                <a:endParaRPr lang="de-AT" b="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c:rich>
          </c:tx>
          <c:layout/>
          <c:overlay val="0"/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55771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998513829838105"/>
          <c:y val="0.22205443926241131"/>
          <c:w val="0.29182535854275138"/>
          <c:h val="0.651958890104066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28160927935955"/>
          <c:y val="0.10864559020720628"/>
          <c:w val="0.78206477437073607"/>
          <c:h val="0.648345720410566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Sept. 2014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-1.1873840445269016E-2"/>
                  <c:y val="0.14310766570561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Staat</c:v>
                </c:pt>
                <c:pt idx="1">
                  <c:v>Bund</c:v>
                </c:pt>
                <c:pt idx="2">
                  <c:v>Bundesländer (ohne Wien)</c:v>
                </c:pt>
                <c:pt idx="3">
                  <c:v>Gemeinden (mit Wien)</c:v>
                </c:pt>
                <c:pt idx="4">
                  <c:v>Sozialversicherungsträger</c:v>
                </c:pt>
              </c:strCache>
            </c:strRef>
          </c:cat>
          <c:val>
            <c:numRef>
              <c:f>Tabelle1!$B$2:$B$6</c:f>
              <c:numCache>
                <c:formatCode>#,##0</c:formatCode>
                <c:ptCount val="5"/>
                <c:pt idx="0">
                  <c:v>4773.2264777638238</c:v>
                </c:pt>
                <c:pt idx="1">
                  <c:v>4416.5595448581835</c:v>
                </c:pt>
                <c:pt idx="2">
                  <c:v>599.93682170157535</c:v>
                </c:pt>
                <c:pt idx="3">
                  <c:v>228.89768020449904</c:v>
                </c:pt>
                <c:pt idx="4">
                  <c:v>-472.16756900043424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März 2015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2.6716141001855289E-2"/>
                  <c:y val="7.7008947255479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5621521335807052E-2"/>
                  <c:y val="0.105383267916959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968460111317254E-3"/>
                  <c:y val="0.118167616079187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Staat</c:v>
                </c:pt>
                <c:pt idx="1">
                  <c:v>Bund</c:v>
                </c:pt>
                <c:pt idx="2">
                  <c:v>Bundesländer (ohne Wien)</c:v>
                </c:pt>
                <c:pt idx="3">
                  <c:v>Gemeinden (mit Wien)</c:v>
                </c:pt>
                <c:pt idx="4">
                  <c:v>Sozialversicherungsträger</c:v>
                </c:pt>
              </c:strCache>
            </c:strRef>
          </c:cat>
          <c:val>
            <c:numRef>
              <c:f>Tabelle1!$C$2:$C$6</c:f>
              <c:numCache>
                <c:formatCode>#,##0</c:formatCode>
                <c:ptCount val="5"/>
                <c:pt idx="0">
                  <c:v>4144.282973167813</c:v>
                </c:pt>
                <c:pt idx="1">
                  <c:v>4431.6516683226901</c:v>
                </c:pt>
                <c:pt idx="2">
                  <c:v>127.17661351392374</c:v>
                </c:pt>
                <c:pt idx="3">
                  <c:v>3.3487802203086581</c:v>
                </c:pt>
                <c:pt idx="4">
                  <c:v>-417.89408888910998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435200"/>
        <c:axId val="33096448"/>
      </c:barChart>
      <c:catAx>
        <c:axId val="32435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33096448"/>
        <c:crosses val="autoZero"/>
        <c:auto val="1"/>
        <c:lblAlgn val="ctr"/>
        <c:lblOffset val="100"/>
        <c:noMultiLvlLbl val="0"/>
      </c:catAx>
      <c:valAx>
        <c:axId val="3309644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GB" sz="1400" b="0" dirty="0"/>
                  <a:t>i</a:t>
                </a:r>
                <a:r>
                  <a:rPr lang="en-GB" sz="1400" b="0" dirty="0" smtClean="0"/>
                  <a:t>n </a:t>
                </a:r>
                <a:r>
                  <a:rPr lang="en-GB" sz="1400" b="0" dirty="0" err="1"/>
                  <a:t>mio</a:t>
                </a:r>
                <a:r>
                  <a:rPr lang="en-GB" sz="1400" b="0" dirty="0"/>
                  <a:t>. Euro</a:t>
                </a:r>
              </a:p>
            </c:rich>
          </c:tx>
          <c:layout>
            <c:manualLayout>
              <c:xMode val="edge"/>
              <c:yMode val="edge"/>
              <c:x val="1.7172541743970315E-2"/>
              <c:y val="0.35127549704110689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32435200"/>
        <c:crosses val="autoZero"/>
        <c:crossBetween val="between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34538103516281243"/>
          <c:y val="1.3465962509741797E-2"/>
          <c:w val="0.30923781280586682"/>
          <c:h val="5.4560568250649977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de-DE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954888755788643"/>
          <c:y val="0.12496195247712202"/>
          <c:w val="0.79690707492732238"/>
          <c:h val="0.602257283437304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Sept. 2014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4.4526901669758815E-3"/>
                  <c:y val="2.41601770275144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968460111317254E-3"/>
                  <c:y val="-4.5904336352277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9369202226345081E-3"/>
                  <c:y val="-4.8320354055028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968460111317254E-3"/>
                  <c:y val="5.6234238813647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Staat</c:v>
                </c:pt>
                <c:pt idx="1">
                  <c:v>Bund</c:v>
                </c:pt>
                <c:pt idx="2">
                  <c:v>Bundesländer (ohne Wien)</c:v>
                </c:pt>
                <c:pt idx="3">
                  <c:v>Gemeinden (mit Wien)</c:v>
                </c:pt>
                <c:pt idx="4">
                  <c:v>Sozialversicherungsträger</c:v>
                </c:pt>
              </c:strCache>
            </c:strRef>
          </c:cat>
          <c:val>
            <c:numRef>
              <c:f>Tabelle1!$B$2:$B$6</c:f>
              <c:numCache>
                <c:formatCode>#,##0.0</c:formatCode>
                <c:ptCount val="5"/>
                <c:pt idx="0">
                  <c:v>261.97778134369833</c:v>
                </c:pt>
                <c:pt idx="1">
                  <c:v>226.59909054975586</c:v>
                </c:pt>
                <c:pt idx="2">
                  <c:v>20.761027392081136</c:v>
                </c:pt>
                <c:pt idx="3">
                  <c:v>12.937032601861306</c:v>
                </c:pt>
                <c:pt idx="4">
                  <c:v>1.6806307999999999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März 2015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2.9684601113172542E-2"/>
                  <c:y val="2.8688593200451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2263450834879406E-2"/>
                  <c:y val="1.49450669864687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4841131871504163E-3"/>
                  <c:y val="-2.174415932475414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Staat</c:v>
                </c:pt>
                <c:pt idx="1">
                  <c:v>Bund</c:v>
                </c:pt>
                <c:pt idx="2">
                  <c:v>Bundesländer (ohne Wien)</c:v>
                </c:pt>
                <c:pt idx="3">
                  <c:v>Gemeinden (mit Wien)</c:v>
                </c:pt>
                <c:pt idx="4">
                  <c:v>Sozialversicherungsträger</c:v>
                </c:pt>
              </c:strCache>
            </c:strRef>
          </c:cat>
          <c:val>
            <c:numRef>
              <c:f>Tabelle1!$C$2:$C$6</c:f>
              <c:numCache>
                <c:formatCode>#,##0.0</c:formatCode>
                <c:ptCount val="5"/>
                <c:pt idx="0">
                  <c:v>260.97679334278996</c:v>
                </c:pt>
                <c:pt idx="1">
                  <c:v>226.62103360278996</c:v>
                </c:pt>
                <c:pt idx="2">
                  <c:v>20.12004074</c:v>
                </c:pt>
                <c:pt idx="3">
                  <c:v>12.535719</c:v>
                </c:pt>
                <c:pt idx="4">
                  <c:v>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153792"/>
        <c:axId val="33155328"/>
      </c:barChart>
      <c:catAx>
        <c:axId val="33153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33155328"/>
        <c:crosses val="autoZero"/>
        <c:auto val="1"/>
        <c:lblAlgn val="ctr"/>
        <c:lblOffset val="100"/>
        <c:noMultiLvlLbl val="0"/>
      </c:catAx>
      <c:valAx>
        <c:axId val="331553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GB" sz="1400" b="0" dirty="0"/>
                  <a:t>i</a:t>
                </a:r>
                <a:r>
                  <a:rPr lang="en-GB" sz="1400" b="0" dirty="0" smtClean="0"/>
                  <a:t>n </a:t>
                </a:r>
                <a:r>
                  <a:rPr lang="en-GB" sz="1400" b="0" dirty="0" err="1"/>
                  <a:t>Mrd</a:t>
                </a:r>
                <a:r>
                  <a:rPr lang="en-GB" sz="1400" b="0" dirty="0"/>
                  <a:t>. Euro</a:t>
                </a:r>
              </a:p>
            </c:rich>
          </c:tx>
          <c:layout>
            <c:manualLayout>
              <c:xMode val="edge"/>
              <c:yMode val="edge"/>
              <c:x val="3.3951937825953571E-2"/>
              <c:y val="0.35327771800089186"/>
            </c:manualLayout>
          </c:layout>
          <c:overlay val="0"/>
        </c:title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3315379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de-DE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0.5975</cdr:x>
      <cdr:y>0.15278</cdr:y>
    </cdr:from>
    <cdr:to>
      <cdr:x>0.90887</cdr:x>
      <cdr:y>0.22127</cdr:y>
    </cdr:to>
    <cdr:sp macro="" textlink="">
      <cdr:nvSpPr>
        <cdr:cNvPr id="2" name="Rechteck 1"/>
        <cdr:cNvSpPr/>
      </cdr:nvSpPr>
      <cdr:spPr>
        <a:xfrm xmlns:a="http://schemas.openxmlformats.org/drawingml/2006/main">
          <a:off x="5112568" y="792088"/>
          <a:ext cx="2664296" cy="3551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800" dirty="0" smtClean="0">
              <a:solidFill>
                <a:srgbClr val="333333"/>
              </a:solidFill>
            </a:rPr>
            <a:t>(+)/(-) </a:t>
          </a:r>
          <a:r>
            <a:rPr lang="en-US" sz="1800" dirty="0" err="1" smtClean="0">
              <a:solidFill>
                <a:srgbClr val="333333"/>
              </a:solidFill>
            </a:rPr>
            <a:t>Defizit</a:t>
          </a:r>
          <a:r>
            <a:rPr lang="en-US" sz="1800" dirty="0" smtClean="0">
              <a:solidFill>
                <a:srgbClr val="333333"/>
              </a:solidFill>
            </a:rPr>
            <a:t>/</a:t>
          </a:r>
          <a:r>
            <a:rPr lang="en-US" sz="1800" dirty="0" err="1" smtClean="0">
              <a:solidFill>
                <a:srgbClr val="333333"/>
              </a:solidFill>
            </a:rPr>
            <a:t>Überschuss</a:t>
          </a:r>
          <a:endParaRPr lang="en-US" sz="1800" dirty="0">
            <a:solidFill>
              <a:srgbClr val="333333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5E547-EFE0-4D3B-99BB-718F1C5126C4}" type="datetimeFigureOut">
              <a:rPr lang="de-AT" smtClean="0"/>
              <a:pPr/>
              <a:t>28.04.2015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3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430093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90769-0853-48AA-9CDB-E1C9A2F7B24B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48527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B504D-62CE-4F31-9656-D0CFD25A8DE6}" type="datetimeFigureOut">
              <a:rPr lang="de-AT" smtClean="0"/>
              <a:pPr/>
              <a:t>28.04.2015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909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3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30093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8A002-E0DC-4149-B3A6-3678030497CE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08968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8A002-E0DC-4149-B3A6-3678030497CE}" type="slidenum">
              <a:rPr lang="de-AT" smtClean="0"/>
              <a:pPr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59392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710C82-9067-4639-9B92-5622ECF47DCF}" type="slidenum">
              <a:rPr lang="de-AT" smtClean="0"/>
              <a:pPr>
                <a:defRPr/>
              </a:pPr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924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710C82-9067-4639-9B92-5622ECF47DCF}" type="slidenum">
              <a:rPr lang="de-AT" smtClean="0"/>
              <a:pPr>
                <a:defRPr/>
              </a:pPr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21214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E6A64-AACB-4B34-849F-D2D3CB715ACF}" type="slidenum">
              <a:rPr lang="de-AT" smtClean="0"/>
              <a:pPr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5957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8A002-E0DC-4149-B3A6-3678030497CE}" type="slidenum">
              <a:rPr lang="de-AT" smtClean="0"/>
              <a:pPr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14881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8A002-E0DC-4149-B3A6-3678030497CE}" type="slidenum">
              <a:rPr lang="de-AT" smtClean="0"/>
              <a:pPr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14881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8A002-E0DC-4149-B3A6-3678030497CE}" type="slidenum">
              <a:rPr lang="de-AT" smtClean="0"/>
              <a:pPr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14881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8A002-E0DC-4149-B3A6-3678030497CE}" type="slidenum">
              <a:rPr lang="de-AT" smtClean="0"/>
              <a:pPr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60242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sz="1600" dirty="0">
                <a:solidFill>
                  <a:srgbClr val="333333"/>
                </a:solidFill>
              </a:rPr>
              <a:t>Die öffentlichen Finanzen in Österreich haben sich 2014 als äußerst robust erwiesen. Trotz des Sondereffekts der Hypo-Alpe Adria konnte das Defizit deutlich unter 3% gehalten werden.</a:t>
            </a:r>
          </a:p>
          <a:p>
            <a:endParaRPr lang="de-AT" sz="1600" dirty="0">
              <a:solidFill>
                <a:srgbClr val="333333"/>
              </a:solidFill>
            </a:endParaRPr>
          </a:p>
          <a:p>
            <a:r>
              <a:rPr lang="de-AT" sz="1600" dirty="0">
                <a:solidFill>
                  <a:srgbClr val="333333"/>
                </a:solidFill>
              </a:rPr>
              <a:t>Die Staatsschuld stieg gegenüber dem Vorjahr ausschließlich aufgrund der Verbindlichkeiten der </a:t>
            </a:r>
            <a:r>
              <a:rPr lang="de-AT" sz="1600" dirty="0" err="1">
                <a:solidFill>
                  <a:srgbClr val="333333"/>
                </a:solidFill>
              </a:rPr>
              <a:t>Hypo</a:t>
            </a:r>
            <a:r>
              <a:rPr lang="de-AT" sz="1600" dirty="0">
                <a:solidFill>
                  <a:srgbClr val="333333"/>
                </a:solidFill>
              </a:rPr>
              <a:t>, die jetzt dem Staat zugerechnet werden mussten. </a:t>
            </a:r>
          </a:p>
          <a:p>
            <a:endParaRPr lang="de-AT" sz="1600" dirty="0">
              <a:solidFill>
                <a:srgbClr val="333333"/>
              </a:solidFill>
            </a:endParaRPr>
          </a:p>
          <a:p>
            <a:r>
              <a:rPr lang="de-AT" sz="1600" dirty="0">
                <a:solidFill>
                  <a:srgbClr val="333333"/>
                </a:solidFill>
              </a:rPr>
              <a:t>Ohne </a:t>
            </a:r>
            <a:r>
              <a:rPr lang="de-AT" sz="1600" dirty="0" err="1">
                <a:solidFill>
                  <a:srgbClr val="333333"/>
                </a:solidFill>
              </a:rPr>
              <a:t>Hypo</a:t>
            </a:r>
            <a:r>
              <a:rPr lang="de-AT" sz="1600" dirty="0">
                <a:solidFill>
                  <a:srgbClr val="333333"/>
                </a:solidFill>
              </a:rPr>
              <a:t> wären im Vergleich zum BIP weder Defizit noch Schuldenstand angestiegen</a:t>
            </a:r>
            <a:r>
              <a:rPr lang="de-AT" sz="1600" dirty="0" smtClean="0">
                <a:solidFill>
                  <a:srgbClr val="333333"/>
                </a:solidFill>
              </a:rPr>
              <a:t>.</a:t>
            </a:r>
          </a:p>
          <a:p>
            <a:endParaRPr lang="de-AT" sz="1600" dirty="0">
              <a:solidFill>
                <a:srgbClr val="333333"/>
              </a:solidFill>
            </a:endParaRPr>
          </a:p>
          <a:p>
            <a:r>
              <a:rPr lang="de-AT" sz="1600" dirty="0" smtClean="0">
                <a:solidFill>
                  <a:srgbClr val="333333"/>
                </a:solidFill>
              </a:rPr>
              <a:t>Schuldenstand: +3,6pp</a:t>
            </a:r>
          </a:p>
          <a:p>
            <a:r>
              <a:rPr lang="de-AT" sz="1600" dirty="0" smtClean="0">
                <a:solidFill>
                  <a:srgbClr val="333333"/>
                </a:solidFill>
              </a:rPr>
              <a:t>Defizit: + 1,1pp</a:t>
            </a:r>
            <a:endParaRPr lang="de-AT" sz="1600" dirty="0">
              <a:solidFill>
                <a:srgbClr val="333333"/>
              </a:solidFill>
            </a:endParaRP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E6A64-AACB-4B34-849F-D2D3CB715ACF}" type="slidenum">
              <a:rPr lang="de-AT" smtClean="0"/>
              <a:pPr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67530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E6A64-AACB-4B34-849F-D2D3CB715ACF}" type="slidenum">
              <a:rPr lang="de-AT" smtClean="0"/>
              <a:pPr/>
              <a:t>4</a:t>
            </a:fld>
            <a:endParaRPr lang="de-AT"/>
          </a:p>
        </p:txBody>
      </p:sp>
      <p:sp>
        <p:nvSpPr>
          <p:cNvPr id="5" name="Notizenplatzhalter 5"/>
          <p:cNvSpPr>
            <a:spLocks noGrp="1"/>
          </p:cNvSpPr>
          <p:nvPr>
            <p:ph type="body" idx="3"/>
          </p:nvPr>
        </p:nvSpPr>
        <p:spPr>
          <a:xfrm>
            <a:off x="670248" y="4748055"/>
            <a:ext cx="5335270" cy="4467701"/>
          </a:xfrm>
        </p:spPr>
        <p:txBody>
          <a:bodyPr>
            <a:normAutofit/>
          </a:bodyPr>
          <a:lstStyle/>
          <a:p>
            <a:r>
              <a:rPr lang="de-DE" b="0" dirty="0" smtClean="0">
                <a:solidFill>
                  <a:srgbClr val="333333"/>
                </a:solidFill>
              </a:rPr>
              <a:t>Notizen</a:t>
            </a:r>
            <a:endParaRPr lang="de-DE" b="0" dirty="0">
              <a:solidFill>
                <a:srgbClr val="333333"/>
              </a:solidFill>
            </a:endParaRPr>
          </a:p>
          <a:p>
            <a:endParaRPr lang="de-DE" dirty="0">
              <a:solidFill>
                <a:srgbClr val="FF0000"/>
              </a:solidFill>
            </a:endParaRPr>
          </a:p>
          <a:p>
            <a:endParaRPr lang="de-DE" dirty="0" smtClean="0">
              <a:solidFill>
                <a:srgbClr val="FF0000"/>
              </a:solidFill>
            </a:endParaRPr>
          </a:p>
          <a:p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81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E6A64-AACB-4B34-849F-D2D3CB715ACF}" type="slidenum">
              <a:rPr lang="de-AT" smtClean="0"/>
              <a:pPr/>
              <a:t>5</a:t>
            </a:fld>
            <a:endParaRPr lang="de-AT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238200" y="4604015"/>
            <a:ext cx="6430888" cy="5041366"/>
          </a:xfrm>
        </p:spPr>
        <p:txBody>
          <a:bodyPr>
            <a:normAutofit/>
          </a:bodyPr>
          <a:lstStyle/>
          <a:p>
            <a:endParaRPr lang="de-DE" sz="1600" dirty="0" smtClean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068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E6A64-AACB-4B34-849F-D2D3CB715ACF}" type="slidenum">
              <a:rPr lang="de-AT" smtClean="0">
                <a:solidFill>
                  <a:prstClr val="black"/>
                </a:solidFill>
              </a:rPr>
              <a:pPr/>
              <a:t>6</a:t>
            </a:fld>
            <a:endParaRPr lang="de-AT">
              <a:solidFill>
                <a:prstClr val="black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39" y="4964112"/>
            <a:ext cx="4677610" cy="100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91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E6A64-AACB-4B34-849F-D2D3CB715ACF}" type="slidenum">
              <a:rPr lang="de-AT" smtClean="0"/>
              <a:pPr/>
              <a:t>7</a:t>
            </a:fld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>
          <a:xfrm>
            <a:off x="666909" y="4715908"/>
            <a:ext cx="5335270" cy="370514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149" y="4964112"/>
            <a:ext cx="4324790" cy="133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49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8A002-E0DC-4149-B3A6-3678030497CE}" type="slidenum">
              <a:rPr lang="de-AT" smtClean="0"/>
              <a:pPr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95568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710C82-9067-4639-9B92-5622ECF47DCF}" type="slidenum">
              <a:rPr lang="de-AT" smtClean="0"/>
              <a:pPr>
                <a:defRPr/>
              </a:pPr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25536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Haus_blau_1.jpg"/>
          <p:cNvPicPr>
            <a:picLocks noChangeAspect="1"/>
          </p:cNvPicPr>
          <p:nvPr userDrawn="1"/>
        </p:nvPicPr>
        <p:blipFill>
          <a:blip r:embed="rId2" cstate="print"/>
          <a:srcRect l="176" t="4765" r="196" b="8505"/>
          <a:stretch>
            <a:fillRect/>
          </a:stretch>
        </p:blipFill>
        <p:spPr>
          <a:xfrm>
            <a:off x="189188" y="927770"/>
            <a:ext cx="8737200" cy="5362205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3432811" y="1963502"/>
            <a:ext cx="5501486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/>
          </a:p>
        </p:txBody>
      </p:sp>
      <p:sp>
        <p:nvSpPr>
          <p:cNvPr id="15" name="Rechteck 14"/>
          <p:cNvSpPr/>
          <p:nvPr userDrawn="1"/>
        </p:nvSpPr>
        <p:spPr>
          <a:xfrm>
            <a:off x="9525" y="1963502"/>
            <a:ext cx="3359005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/>
          </a:p>
        </p:txBody>
      </p:sp>
      <p:cxnSp>
        <p:nvCxnSpPr>
          <p:cNvPr id="16" name="Gerade Verbindung 15"/>
          <p:cNvCxnSpPr/>
          <p:nvPr userDrawn="1"/>
        </p:nvCxnSpPr>
        <p:spPr>
          <a:xfrm>
            <a:off x="191460" y="876217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 userDrawn="1"/>
        </p:nvCxnSpPr>
        <p:spPr>
          <a:xfrm>
            <a:off x="190500" y="6322905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 descr="logo_dt_4C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68567" y="54149"/>
            <a:ext cx="1659538" cy="722759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120137" y="6389628"/>
            <a:ext cx="20717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solidFill>
                  <a:srgbClr val="AE002C"/>
                </a:solidFill>
              </a:rPr>
              <a:t>www.statistik.at</a:t>
            </a:r>
            <a:endParaRPr lang="de-AT" sz="1500" dirty="0">
              <a:solidFill>
                <a:srgbClr val="AE002C"/>
              </a:solidFill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5711495" y="6389360"/>
            <a:ext cx="33123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500" dirty="0" smtClean="0">
                <a:solidFill>
                  <a:srgbClr val="AE002C"/>
                </a:solidFill>
              </a:rPr>
              <a:t>Wir bewegen Informationen</a:t>
            </a:r>
            <a:endParaRPr lang="de-AT" sz="1500" dirty="0">
              <a:solidFill>
                <a:srgbClr val="AE002C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32824" y="2060849"/>
            <a:ext cx="5256584" cy="1323439"/>
          </a:xfrm>
          <a:noFill/>
        </p:spPr>
        <p:txBody>
          <a:bodyPr wrap="square" rtlCol="0">
            <a:spAutoFit/>
          </a:bodyPr>
          <a:lstStyle>
            <a:lvl1pPr algn="l">
              <a:defRPr lang="de-AT" sz="4000">
                <a:solidFill>
                  <a:srgbClr val="AE002C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l"/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532824" y="3296288"/>
            <a:ext cx="5215640" cy="1015663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de-AT" sz="3000" dirty="0">
                <a:solidFill>
                  <a:srgbClr val="AE002C"/>
                </a:solidFill>
              </a:defRPr>
            </a:lvl1pPr>
          </a:lstStyle>
          <a:p>
            <a:pPr marL="0" lvl="0"/>
            <a:r>
              <a:rPr lang="de-DE" dirty="0" smtClean="0"/>
              <a:t>Formatvorlage des Untertitelmasters durch Klicken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11235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16.05.2011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55577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16.05.2011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82935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16.05.2011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98609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Haus_blau_1.jpg"/>
          <p:cNvPicPr>
            <a:picLocks noChangeAspect="1"/>
          </p:cNvPicPr>
          <p:nvPr userDrawn="1"/>
        </p:nvPicPr>
        <p:blipFill>
          <a:blip r:embed="rId2" cstate="print"/>
          <a:srcRect l="176" t="4765" r="196" b="8505"/>
          <a:stretch>
            <a:fillRect/>
          </a:stretch>
        </p:blipFill>
        <p:spPr>
          <a:xfrm>
            <a:off x="189188" y="927770"/>
            <a:ext cx="8737200" cy="5362205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3432811" y="1963502"/>
            <a:ext cx="5501486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9525" y="1963502"/>
            <a:ext cx="3359005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>
              <a:solidFill>
                <a:prstClr val="white"/>
              </a:solidFill>
            </a:endParaRPr>
          </a:p>
        </p:txBody>
      </p:sp>
      <p:cxnSp>
        <p:nvCxnSpPr>
          <p:cNvPr id="16" name="Gerade Verbindung 15"/>
          <p:cNvCxnSpPr/>
          <p:nvPr userDrawn="1"/>
        </p:nvCxnSpPr>
        <p:spPr>
          <a:xfrm>
            <a:off x="191460" y="876217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 userDrawn="1"/>
        </p:nvCxnSpPr>
        <p:spPr>
          <a:xfrm>
            <a:off x="190500" y="6322905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 descr="logo_dt_4C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68567" y="54149"/>
            <a:ext cx="1659538" cy="722759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120137" y="6389628"/>
            <a:ext cx="20717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solidFill>
                  <a:srgbClr val="AE002C"/>
                </a:solidFill>
              </a:rPr>
              <a:t>www.statistik.at</a:t>
            </a:r>
            <a:endParaRPr lang="de-AT" sz="1500" dirty="0">
              <a:solidFill>
                <a:srgbClr val="AE002C"/>
              </a:solidFill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5711495" y="6389360"/>
            <a:ext cx="33123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500" dirty="0" smtClean="0">
                <a:solidFill>
                  <a:srgbClr val="AE002C"/>
                </a:solidFill>
              </a:rPr>
              <a:t>Wir bewegen Informationen</a:t>
            </a:r>
            <a:endParaRPr lang="de-AT" sz="1500" dirty="0">
              <a:solidFill>
                <a:srgbClr val="AE002C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32824" y="2060849"/>
            <a:ext cx="5256584" cy="1323439"/>
          </a:xfrm>
          <a:noFill/>
        </p:spPr>
        <p:txBody>
          <a:bodyPr wrap="square" rtlCol="0">
            <a:spAutoFit/>
          </a:bodyPr>
          <a:lstStyle>
            <a:lvl1pPr algn="l">
              <a:defRPr lang="de-AT" sz="4000">
                <a:solidFill>
                  <a:srgbClr val="AE002C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l"/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532824" y="3296288"/>
            <a:ext cx="5215640" cy="1015663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de-AT" sz="3000" dirty="0">
                <a:solidFill>
                  <a:srgbClr val="AE002C"/>
                </a:solidFill>
              </a:defRPr>
            </a:lvl1pPr>
          </a:lstStyle>
          <a:p>
            <a:pPr marL="0" lvl="0"/>
            <a:r>
              <a:rPr lang="de-DE" dirty="0" smtClean="0"/>
              <a:t>Formatvorlage des Untertitelmasters durch Klicken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1635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logo_dt_4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68567" y="54149"/>
            <a:ext cx="1659538" cy="722759"/>
          </a:xfrm>
          <a:prstGeom prst="rect">
            <a:avLst/>
          </a:prstGeom>
        </p:spPr>
      </p:pic>
      <p:sp>
        <p:nvSpPr>
          <p:cNvPr id="8" name="Textfeld 7"/>
          <p:cNvSpPr txBox="1"/>
          <p:nvPr userDrawn="1"/>
        </p:nvSpPr>
        <p:spPr>
          <a:xfrm>
            <a:off x="120137" y="6389628"/>
            <a:ext cx="20717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solidFill>
                  <a:srgbClr val="AE002C"/>
                </a:solidFill>
              </a:rPr>
              <a:t>www.statistik.at</a:t>
            </a:r>
            <a:endParaRPr lang="de-AT" sz="1500" dirty="0">
              <a:solidFill>
                <a:srgbClr val="AE002C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5711495" y="6389360"/>
            <a:ext cx="33123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500" dirty="0" smtClean="0">
                <a:solidFill>
                  <a:srgbClr val="AE002C"/>
                </a:solidFill>
              </a:rPr>
              <a:t>Folie </a:t>
            </a:r>
            <a:fld id="{2E1D12B3-C156-413F-A767-F6B96C27B79D}" type="slidenum">
              <a:rPr lang="de-DE" sz="1500" smtClean="0">
                <a:solidFill>
                  <a:srgbClr val="AE002C"/>
                </a:solidFill>
              </a:rPr>
              <a:pPr algn="r"/>
              <a:t>‹Nr.›</a:t>
            </a:fld>
            <a:r>
              <a:rPr lang="de-DE" sz="1500" dirty="0" smtClean="0">
                <a:solidFill>
                  <a:srgbClr val="AE002C"/>
                </a:solidFill>
              </a:rPr>
              <a:t>  |  </a:t>
            </a:r>
            <a:r>
              <a:rPr lang="de-DE" sz="1500" dirty="0" smtClean="0">
                <a:solidFill>
                  <a:srgbClr val="AE002C"/>
                </a:solidFill>
              </a:rPr>
              <a:t>29.04.2015</a:t>
            </a:r>
            <a:endParaRPr lang="de-AT" sz="1500" dirty="0">
              <a:solidFill>
                <a:srgbClr val="AE002C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32414"/>
            <a:ext cx="6972828" cy="482440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lnSpc>
                <a:spcPts val="3000"/>
              </a:lnSpc>
              <a:defRPr lang="de-AT" sz="3000" kern="1200" dirty="0">
                <a:solidFill>
                  <a:srgbClr val="AE002C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l">
              <a:lnSpc>
                <a:spcPts val="3000"/>
              </a:lnSpc>
            </a:pP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1460" y="1107328"/>
            <a:ext cx="8557004" cy="4525963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ClrTx/>
              <a:defRPr sz="2600">
                <a:solidFill>
                  <a:srgbClr val="333333"/>
                </a:solidFill>
              </a:defRPr>
            </a:lvl1pPr>
            <a:lvl2pPr marL="720000" indent="-324000">
              <a:spcBef>
                <a:spcPts val="0"/>
              </a:spcBef>
              <a:spcAft>
                <a:spcPts val="600"/>
              </a:spcAft>
              <a:buSzPct val="75000"/>
              <a:buFont typeface="Wingdings" pitchFamily="2" charset="2"/>
              <a:buChar char="Ø"/>
              <a:defRPr sz="2600">
                <a:solidFill>
                  <a:srgbClr val="333333"/>
                </a:solidFill>
              </a:defRPr>
            </a:lvl2pPr>
            <a:lvl3pPr marL="1044000" indent="-324000">
              <a:spcBef>
                <a:spcPts val="0"/>
              </a:spcBef>
              <a:spcAft>
                <a:spcPts val="600"/>
              </a:spcAft>
              <a:defRPr>
                <a:solidFill>
                  <a:srgbClr val="333333"/>
                </a:solidFill>
              </a:defRPr>
            </a:lvl3pPr>
            <a:lvl4pPr marL="1440000" indent="-324000">
              <a:buSzPct val="85000"/>
              <a:defRPr>
                <a:solidFill>
                  <a:srgbClr val="333333"/>
                </a:solidFill>
              </a:defRPr>
            </a:lvl4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191460" y="876217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190500" y="6322905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50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logo_dt_4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68567" y="54149"/>
            <a:ext cx="1659538" cy="722759"/>
          </a:xfrm>
          <a:prstGeom prst="rect">
            <a:avLst/>
          </a:prstGeom>
        </p:spPr>
      </p:pic>
      <p:sp>
        <p:nvSpPr>
          <p:cNvPr id="8" name="Textfeld 7"/>
          <p:cNvSpPr txBox="1"/>
          <p:nvPr userDrawn="1"/>
        </p:nvSpPr>
        <p:spPr>
          <a:xfrm>
            <a:off x="120137" y="6389628"/>
            <a:ext cx="20717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solidFill>
                  <a:srgbClr val="AE002C"/>
                </a:solidFill>
              </a:rPr>
              <a:t>www.statistik.at</a:t>
            </a:r>
            <a:endParaRPr lang="de-AT" sz="1500" dirty="0">
              <a:solidFill>
                <a:srgbClr val="AE002C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5711495" y="6389360"/>
            <a:ext cx="33123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500" dirty="0" smtClean="0">
                <a:solidFill>
                  <a:srgbClr val="AE002C"/>
                </a:solidFill>
              </a:rPr>
              <a:t>Folie </a:t>
            </a:r>
            <a:fld id="{2E1D12B3-C156-413F-A767-F6B96C27B79D}" type="slidenum">
              <a:rPr lang="de-DE" sz="1500" smtClean="0">
                <a:solidFill>
                  <a:srgbClr val="AE002C"/>
                </a:solidFill>
              </a:rPr>
              <a:pPr algn="r"/>
              <a:t>‹Nr.›</a:t>
            </a:fld>
            <a:r>
              <a:rPr lang="de-DE" sz="1500" dirty="0" smtClean="0">
                <a:solidFill>
                  <a:srgbClr val="AE002C"/>
                </a:solidFill>
              </a:rPr>
              <a:t>  |  30.03.2015</a:t>
            </a:r>
            <a:endParaRPr lang="de-AT" sz="1500" dirty="0">
              <a:solidFill>
                <a:srgbClr val="AE002C"/>
              </a:solidFill>
            </a:endParaRP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191460" y="876217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190500" y="6322905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Haus_blau_2.jpg"/>
          <p:cNvPicPr>
            <a:picLocks noChangeAspect="1"/>
          </p:cNvPicPr>
          <p:nvPr userDrawn="1"/>
        </p:nvPicPr>
        <p:blipFill>
          <a:blip r:embed="rId3" cstate="print"/>
          <a:srcRect t="4821" b="8055"/>
          <a:stretch>
            <a:fillRect/>
          </a:stretch>
        </p:blipFill>
        <p:spPr>
          <a:xfrm>
            <a:off x="208205" y="924511"/>
            <a:ext cx="8709655" cy="5349672"/>
          </a:xfrm>
          <a:prstGeom prst="rect">
            <a:avLst/>
          </a:prstGeom>
        </p:spPr>
      </p:pic>
      <p:sp>
        <p:nvSpPr>
          <p:cNvPr id="15" name="Rechteck 14"/>
          <p:cNvSpPr/>
          <p:nvPr userDrawn="1"/>
        </p:nvSpPr>
        <p:spPr>
          <a:xfrm>
            <a:off x="3432811" y="1963502"/>
            <a:ext cx="5501486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9525" y="1963502"/>
            <a:ext cx="3359005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07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31.03.2011</a:t>
            </a:r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84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31.03.2011</a:t>
            </a:r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3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31.03.2011</a:t>
            </a:r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42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31.03.2011</a:t>
            </a:r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11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logo_dt_4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68567" y="54149"/>
            <a:ext cx="1659538" cy="722759"/>
          </a:xfrm>
          <a:prstGeom prst="rect">
            <a:avLst/>
          </a:prstGeom>
        </p:spPr>
      </p:pic>
      <p:sp>
        <p:nvSpPr>
          <p:cNvPr id="8" name="Textfeld 7"/>
          <p:cNvSpPr txBox="1"/>
          <p:nvPr userDrawn="1"/>
        </p:nvSpPr>
        <p:spPr>
          <a:xfrm>
            <a:off x="120137" y="6389628"/>
            <a:ext cx="20717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solidFill>
                  <a:srgbClr val="AE002C"/>
                </a:solidFill>
              </a:rPr>
              <a:t>www.statistik.at</a:t>
            </a:r>
            <a:endParaRPr lang="de-AT" sz="1500" dirty="0">
              <a:solidFill>
                <a:srgbClr val="AE002C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5711495" y="6389360"/>
            <a:ext cx="33123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500" dirty="0" smtClean="0">
                <a:solidFill>
                  <a:srgbClr val="AE002C"/>
                </a:solidFill>
              </a:rPr>
              <a:t>Folie </a:t>
            </a:r>
            <a:fld id="{2E1D12B3-C156-413F-A767-F6B96C27B79D}" type="slidenum">
              <a:rPr lang="de-DE" sz="1500" smtClean="0">
                <a:solidFill>
                  <a:srgbClr val="AE002C"/>
                </a:solidFill>
              </a:rPr>
              <a:pPr algn="r"/>
              <a:t>‹Nr.›</a:t>
            </a:fld>
            <a:r>
              <a:rPr lang="de-DE" sz="1500" dirty="0" smtClean="0">
                <a:solidFill>
                  <a:srgbClr val="AE002C"/>
                </a:solidFill>
              </a:rPr>
              <a:t>  |  </a:t>
            </a:r>
            <a:r>
              <a:rPr lang="de-DE" sz="1500" dirty="0" smtClean="0">
                <a:solidFill>
                  <a:srgbClr val="AE002C"/>
                </a:solidFill>
              </a:rPr>
              <a:t>29.04.2015</a:t>
            </a:r>
            <a:endParaRPr lang="de-AT" sz="1500" dirty="0">
              <a:solidFill>
                <a:srgbClr val="AE002C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32414"/>
            <a:ext cx="6972828" cy="482440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lnSpc>
                <a:spcPts val="3000"/>
              </a:lnSpc>
              <a:defRPr lang="de-AT" sz="3000" kern="1200" dirty="0">
                <a:solidFill>
                  <a:srgbClr val="AE002C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l">
              <a:lnSpc>
                <a:spcPts val="3000"/>
              </a:lnSpc>
            </a:pP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180528" y="1107328"/>
            <a:ext cx="8928992" cy="4525963"/>
          </a:xfrm>
        </p:spPr>
        <p:txBody>
          <a:bodyPr/>
          <a:lstStyle>
            <a:lvl1pPr>
              <a:spcAft>
                <a:spcPts val="2600"/>
              </a:spcAft>
              <a:buClr>
                <a:schemeClr val="bg1"/>
              </a:buClr>
              <a:defRPr sz="2600">
                <a:solidFill>
                  <a:srgbClr val="333333"/>
                </a:solidFill>
              </a:defRPr>
            </a:lvl1pPr>
            <a:lvl2pPr marL="720000" indent="-324000">
              <a:buSzPct val="75000"/>
              <a:buFont typeface="Wingdings" pitchFamily="2" charset="2"/>
              <a:buChar char="Ø"/>
              <a:defRPr sz="2600">
                <a:solidFill>
                  <a:srgbClr val="333333"/>
                </a:solidFill>
              </a:defRPr>
            </a:lvl2pPr>
            <a:lvl3pPr marL="1044000" indent="-324000">
              <a:defRPr>
                <a:solidFill>
                  <a:srgbClr val="333333"/>
                </a:solidFill>
              </a:defRPr>
            </a:lvl3pPr>
            <a:lvl4pPr marL="1440000" indent="-324000">
              <a:buSzPct val="85000"/>
              <a:defRPr>
                <a:solidFill>
                  <a:srgbClr val="333333"/>
                </a:solidFill>
              </a:defRPr>
            </a:lvl4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191460" y="876217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190500" y="6322905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057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31.03.2011</a:t>
            </a:r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23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31.03.2011</a:t>
            </a:r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32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31.03.2011</a:t>
            </a:r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99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31.03.2011</a:t>
            </a:r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75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31.03.2011</a:t>
            </a:r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66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logo_dt_4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68567" y="54149"/>
            <a:ext cx="1659538" cy="722759"/>
          </a:xfrm>
          <a:prstGeom prst="rect">
            <a:avLst/>
          </a:prstGeom>
        </p:spPr>
      </p:pic>
      <p:sp>
        <p:nvSpPr>
          <p:cNvPr id="8" name="Textfeld 7"/>
          <p:cNvSpPr txBox="1"/>
          <p:nvPr userDrawn="1"/>
        </p:nvSpPr>
        <p:spPr>
          <a:xfrm>
            <a:off x="120137" y="6389628"/>
            <a:ext cx="20717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solidFill>
                  <a:srgbClr val="AE002C"/>
                </a:solidFill>
              </a:rPr>
              <a:t>www.statistik.at</a:t>
            </a:r>
            <a:endParaRPr lang="de-AT" sz="1500" dirty="0">
              <a:solidFill>
                <a:srgbClr val="AE002C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5711495" y="6389360"/>
            <a:ext cx="33123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500" dirty="0" smtClean="0">
                <a:solidFill>
                  <a:srgbClr val="AE002C"/>
                </a:solidFill>
              </a:rPr>
              <a:t>Folie </a:t>
            </a:r>
            <a:fld id="{2E1D12B3-C156-413F-A767-F6B96C27B79D}" type="slidenum">
              <a:rPr lang="de-DE" sz="1500" smtClean="0">
                <a:solidFill>
                  <a:srgbClr val="AE002C"/>
                </a:solidFill>
              </a:rPr>
              <a:pPr algn="r"/>
              <a:t>‹Nr.›</a:t>
            </a:fld>
            <a:r>
              <a:rPr lang="de-DE" sz="1500" dirty="0" smtClean="0">
                <a:solidFill>
                  <a:srgbClr val="AE002C"/>
                </a:solidFill>
              </a:rPr>
              <a:t>  |  27.10.2014</a:t>
            </a:r>
            <a:endParaRPr lang="de-AT" sz="1500" dirty="0">
              <a:solidFill>
                <a:srgbClr val="AE002C"/>
              </a:solidFill>
            </a:endParaRP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191460" y="876217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190500" y="6322905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Haus_blau_2.jpg"/>
          <p:cNvPicPr>
            <a:picLocks noChangeAspect="1"/>
          </p:cNvPicPr>
          <p:nvPr userDrawn="1"/>
        </p:nvPicPr>
        <p:blipFill>
          <a:blip r:embed="rId3" cstate="print"/>
          <a:srcRect t="4821" b="8055"/>
          <a:stretch>
            <a:fillRect/>
          </a:stretch>
        </p:blipFill>
        <p:spPr>
          <a:xfrm>
            <a:off x="208205" y="924511"/>
            <a:ext cx="8709655" cy="5349672"/>
          </a:xfrm>
          <a:prstGeom prst="rect">
            <a:avLst/>
          </a:prstGeom>
        </p:spPr>
      </p:pic>
      <p:sp>
        <p:nvSpPr>
          <p:cNvPr id="15" name="Rechteck 14"/>
          <p:cNvSpPr/>
          <p:nvPr userDrawn="1"/>
        </p:nvSpPr>
        <p:spPr>
          <a:xfrm>
            <a:off x="3432811" y="1963502"/>
            <a:ext cx="5501486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/>
          </a:p>
        </p:txBody>
      </p:sp>
      <p:sp>
        <p:nvSpPr>
          <p:cNvPr id="16" name="Rechteck 15"/>
          <p:cNvSpPr/>
          <p:nvPr userDrawn="1"/>
        </p:nvSpPr>
        <p:spPr>
          <a:xfrm>
            <a:off x="9525" y="1963502"/>
            <a:ext cx="3359005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34603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16.05.2011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05221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16.05.2011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7204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16.05.2011</a:t>
            </a:r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23514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16.05.2011</a:t>
            </a:r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046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16.05.2011</a:t>
            </a:r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5584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16.05.2011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88687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16.05.2011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FF5C6-56B4-4333-AB8E-BB00E280641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2334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31.03.2011</a:t>
            </a:r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FF5C6-56B4-4333-AB8E-BB00E2806414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23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istik.at/web_de/frageboegen/gebarung_oeffentlicher_sektor/meldung_kontrollierter_einheiten/index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eneu@statistik.gv.at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491880" y="2276872"/>
            <a:ext cx="5256584" cy="1384995"/>
          </a:xfrm>
        </p:spPr>
        <p:txBody>
          <a:bodyPr/>
          <a:lstStyle/>
          <a:p>
            <a:r>
              <a:rPr lang="en-GB" sz="2800" b="1" dirty="0" err="1" smtClean="0"/>
              <a:t>Gemeinsame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Sitzung</a:t>
            </a:r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800" b="1" dirty="0" smtClean="0"/>
              <a:t>LGF/Gemeindebund Städtebund </a:t>
            </a:r>
            <a:r>
              <a:rPr lang="en-GB" sz="2800" b="1" dirty="0" err="1" smtClean="0"/>
              <a:t>Gemeindeaufsichtsbehörden</a:t>
            </a:r>
            <a:endParaRPr lang="de-AT" sz="2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491880" y="3717033"/>
            <a:ext cx="5616624" cy="648072"/>
          </a:xfrm>
        </p:spPr>
        <p:txBody>
          <a:bodyPr/>
          <a:lstStyle/>
          <a:p>
            <a:r>
              <a:rPr lang="de-DE" dirty="0" smtClean="0"/>
              <a:t>Maastricht- Statistiken/ESVG 2010</a:t>
            </a:r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142844" y="2348880"/>
            <a:ext cx="30003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b="1" dirty="0" err="1" smtClean="0">
                <a:solidFill>
                  <a:srgbClr val="666666"/>
                </a:solidFill>
              </a:rPr>
              <a:t>Ákos</a:t>
            </a:r>
            <a:r>
              <a:rPr lang="de-DE" sz="2000" b="1" dirty="0" smtClean="0">
                <a:solidFill>
                  <a:srgbClr val="666666"/>
                </a:solidFill>
              </a:rPr>
              <a:t> </a:t>
            </a:r>
            <a:r>
              <a:rPr lang="de-DE" sz="2000" b="1" dirty="0" err="1" smtClean="0">
                <a:solidFill>
                  <a:srgbClr val="666666"/>
                </a:solidFill>
              </a:rPr>
              <a:t>Kászoni</a:t>
            </a:r>
            <a:endParaRPr lang="de-DE" sz="2000" b="1" dirty="0" smtClean="0">
              <a:solidFill>
                <a:srgbClr val="666666"/>
              </a:solidFill>
            </a:endParaRPr>
          </a:p>
          <a:p>
            <a:pPr algn="r"/>
            <a:r>
              <a:rPr lang="de-DE" sz="2000" b="1" dirty="0" smtClean="0">
                <a:solidFill>
                  <a:srgbClr val="666666"/>
                </a:solidFill>
              </a:rPr>
              <a:t>Nora Prean</a:t>
            </a:r>
          </a:p>
          <a:p>
            <a:pPr algn="r"/>
            <a:r>
              <a:rPr lang="de-DE" sz="2000" b="1" dirty="0" smtClean="0">
                <a:solidFill>
                  <a:srgbClr val="666666"/>
                </a:solidFill>
              </a:rPr>
              <a:t>Walter Stübler</a:t>
            </a:r>
          </a:p>
          <a:p>
            <a:pPr algn="r"/>
            <a:r>
              <a:rPr lang="de-DE" sz="2000" dirty="0" smtClean="0">
                <a:solidFill>
                  <a:srgbClr val="666666"/>
                </a:solidFill>
              </a:rPr>
              <a:t>Direktion Volkswirtschaft</a:t>
            </a:r>
            <a:endParaRPr lang="de-DE" sz="2000" dirty="0">
              <a:solidFill>
                <a:srgbClr val="666666"/>
              </a:solidFill>
            </a:endParaRPr>
          </a:p>
          <a:p>
            <a:pPr algn="r"/>
            <a:r>
              <a:rPr lang="de-DE" sz="2000" dirty="0" smtClean="0">
                <a:solidFill>
                  <a:srgbClr val="666666"/>
                </a:solidFill>
              </a:rPr>
              <a:t>Wien </a:t>
            </a:r>
          </a:p>
          <a:p>
            <a:pPr algn="r"/>
            <a:r>
              <a:rPr lang="de-DE" sz="2000" dirty="0" smtClean="0">
                <a:solidFill>
                  <a:srgbClr val="666666"/>
                </a:solidFill>
              </a:rPr>
              <a:t>29. April 2015</a:t>
            </a:r>
            <a:endParaRPr lang="de-AT" sz="20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1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388" y="231855"/>
            <a:ext cx="6972300" cy="48244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AT" dirty="0" smtClean="0"/>
              <a:t>Änderung des Öffentlichen Defizit 2013</a:t>
            </a:r>
            <a:endParaRPr dirty="0">
              <a:solidFill>
                <a:srgbClr val="00B0F0"/>
              </a:solidFill>
            </a:endParaRPr>
          </a:p>
        </p:txBody>
      </p:sp>
      <p:graphicFrame>
        <p:nvGraphicFramePr>
          <p:cNvPr id="3" name="Inhaltsplatzhalt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1188744"/>
              </p:ext>
            </p:extLst>
          </p:nvPr>
        </p:nvGraphicFramePr>
        <p:xfrm>
          <a:off x="395536" y="908720"/>
          <a:ext cx="8556625" cy="596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4979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388" y="234548"/>
            <a:ext cx="6972300" cy="47705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AT" sz="2600" dirty="0" smtClean="0"/>
              <a:t>Änderung des Öffentlichen Schuldenstandes 2013</a:t>
            </a:r>
            <a:endParaRPr sz="2600" dirty="0">
              <a:solidFill>
                <a:srgbClr val="00B0F0"/>
              </a:solidFill>
            </a:endParaRPr>
          </a:p>
        </p:txBody>
      </p:sp>
      <p:graphicFrame>
        <p:nvGraphicFramePr>
          <p:cNvPr id="3" name="Inhaltsplatzhalt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8001563"/>
              </p:ext>
            </p:extLst>
          </p:nvPr>
        </p:nvGraphicFramePr>
        <p:xfrm>
          <a:off x="107504" y="980728"/>
          <a:ext cx="8556625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6934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42746"/>
            <a:ext cx="6972828" cy="861774"/>
          </a:xfrm>
        </p:spPr>
        <p:txBody>
          <a:bodyPr/>
          <a:lstStyle/>
          <a:p>
            <a:r>
              <a:rPr lang="de-AT" sz="2800" dirty="0"/>
              <a:t>Übersicht über die Einheiten des Öffentlichen Sektors gemäß ESVG - Stand März 2015</a:t>
            </a:r>
            <a:endParaRPr lang="en-GB" sz="2800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79040"/>
              </p:ext>
            </p:extLst>
          </p:nvPr>
        </p:nvGraphicFramePr>
        <p:xfrm>
          <a:off x="395536" y="1412776"/>
          <a:ext cx="8352930" cy="4310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6826"/>
                <a:gridCol w="1204026"/>
                <a:gridCol w="1204026"/>
                <a:gridCol w="1204026"/>
                <a:gridCol w="1204026"/>
              </a:tblGrid>
              <a:tr h="51125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800" b="1" dirty="0" smtClean="0">
                          <a:latin typeface="+mn-lt"/>
                          <a:ea typeface="Times New Roman"/>
                          <a:cs typeface="Times New Roman"/>
                        </a:rPr>
                        <a:t>Subsektor </a:t>
                      </a:r>
                      <a:br>
                        <a:rPr lang="de-AT" sz="1800" b="1" dirty="0" smtClean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de-AT" sz="1800" b="1" dirty="0" smtClean="0">
                          <a:latin typeface="+mn-lt"/>
                          <a:ea typeface="Times New Roman"/>
                          <a:cs typeface="Times New Roman"/>
                        </a:rPr>
                        <a:t>bzw. </a:t>
                      </a:r>
                      <a:br>
                        <a:rPr lang="de-AT" sz="1800" b="1" dirty="0" smtClean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de-AT" sz="1800" b="1" dirty="0" smtClean="0">
                          <a:latin typeface="+mn-lt"/>
                          <a:ea typeface="Times New Roman"/>
                          <a:cs typeface="Times New Roman"/>
                        </a:rPr>
                        <a:t>kontrollierender Subsektor</a:t>
                      </a:r>
                      <a:endParaRPr lang="de-AT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800" b="1" dirty="0" smtClean="0">
                          <a:latin typeface="Calibri"/>
                          <a:ea typeface="Times New Roman"/>
                          <a:cs typeface="Times New Roman"/>
                        </a:rPr>
                        <a:t>ESVG 2010</a:t>
                      </a:r>
                      <a:endParaRPr lang="de-AT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511257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800" b="1" baseline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S.11</a:t>
                      </a:r>
                      <a:endParaRPr lang="de-AT" sz="1800" b="1" baseline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800" b="1" baseline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S.12</a:t>
                      </a:r>
                      <a:endParaRPr lang="de-AT" sz="1800" b="1" baseline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800" b="1" baseline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S.13</a:t>
                      </a:r>
                      <a:endParaRPr lang="de-AT" sz="1800" b="1" baseline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800" b="1" baseline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SUMME</a:t>
                      </a:r>
                      <a:endParaRPr lang="de-AT" sz="1800" b="1" baseline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  <a:tr h="511257">
                <a:tc>
                  <a:txBody>
                    <a:bodyPr/>
                    <a:lstStyle/>
                    <a:p>
                      <a:pPr marL="361950" indent="0">
                        <a:spcAft>
                          <a:spcPts val="0"/>
                        </a:spcAft>
                      </a:pPr>
                      <a:r>
                        <a:rPr lang="de-AT" sz="1800" dirty="0">
                          <a:latin typeface="Calibri"/>
                          <a:ea typeface="Times New Roman"/>
                          <a:cs typeface="Arial"/>
                        </a:rPr>
                        <a:t>Bund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AT" sz="1800" dirty="0" smtClean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244</a:t>
                      </a:r>
                      <a:endParaRPr lang="de-AT" sz="1800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AT" sz="1800" dirty="0" smtClean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de-AT" sz="1800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AT" sz="1800" b="1" dirty="0" smtClean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244</a:t>
                      </a:r>
                      <a:endParaRPr lang="de-AT" sz="1800" b="1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AT" sz="1800" dirty="0" smtClean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497</a:t>
                      </a:r>
                      <a:endParaRPr lang="de-AT" sz="1800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1257">
                <a:tc>
                  <a:txBody>
                    <a:bodyPr/>
                    <a:lstStyle/>
                    <a:p>
                      <a:pPr marL="361950" indent="0">
                        <a:spcAft>
                          <a:spcPts val="0"/>
                        </a:spcAft>
                      </a:pPr>
                      <a:r>
                        <a:rPr lang="de-AT" sz="1800" dirty="0">
                          <a:latin typeface="Calibri"/>
                          <a:ea typeface="Times New Roman"/>
                          <a:cs typeface="Arial"/>
                        </a:rPr>
                        <a:t>Bundesländer (ohne Wien)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AT" sz="1800" dirty="0" smtClean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401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AT" sz="1800" dirty="0" smtClean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</a:t>
                      </a:r>
                      <a:endParaRPr lang="de-AT" sz="1800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AT" sz="1800" b="1" dirty="0" smtClean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312</a:t>
                      </a:r>
                      <a:endParaRPr lang="de-AT" sz="1800" b="1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AT" sz="1800" dirty="0" smtClean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737</a:t>
                      </a:r>
                      <a:endParaRPr lang="de-AT" sz="1800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1257">
                <a:tc>
                  <a:txBody>
                    <a:bodyPr/>
                    <a:lstStyle/>
                    <a:p>
                      <a:pPr marL="361950" indent="0">
                        <a:spcAft>
                          <a:spcPts val="0"/>
                        </a:spcAft>
                      </a:pPr>
                      <a:r>
                        <a:rPr lang="de-AT" sz="1800" dirty="0">
                          <a:latin typeface="Calibri"/>
                          <a:ea typeface="Times New Roman"/>
                          <a:cs typeface="Arial"/>
                        </a:rPr>
                        <a:t>Gemeinden (einschl. Wien)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AT" sz="1800" dirty="0" smtClean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2.022</a:t>
                      </a:r>
                      <a:endParaRPr lang="de-AT" sz="1800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AT" sz="1800" dirty="0" smtClean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de-AT" sz="1800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AT" sz="1800" b="1" dirty="0" smtClean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4.605</a:t>
                      </a:r>
                      <a:endParaRPr lang="de-AT" sz="1800" b="1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AT" sz="1800" dirty="0" smtClean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6.634</a:t>
                      </a:r>
                      <a:endParaRPr lang="de-AT" sz="1800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1257">
                <a:tc>
                  <a:txBody>
                    <a:bodyPr/>
                    <a:lstStyle/>
                    <a:p>
                      <a:pPr marL="361950" indent="0">
                        <a:spcAft>
                          <a:spcPts val="0"/>
                        </a:spcAft>
                      </a:pPr>
                      <a:r>
                        <a:rPr lang="de-AT" sz="1800" dirty="0" smtClean="0">
                          <a:latin typeface="Calibri"/>
                          <a:ea typeface="Times New Roman"/>
                          <a:cs typeface="Arial"/>
                        </a:rPr>
                        <a:t>Sozialversicherungsträger</a:t>
                      </a:r>
                      <a:endParaRPr lang="de-AT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AT" sz="1800" dirty="0" smtClean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de-AT" sz="1800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AT" sz="1800" dirty="0" smtClean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de-AT" sz="1800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AT" sz="1800" b="1" dirty="0" smtClean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59</a:t>
                      </a:r>
                      <a:endParaRPr lang="de-AT" sz="1800" b="1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AT" sz="1800" dirty="0" smtClean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66</a:t>
                      </a:r>
                      <a:endParaRPr lang="de-AT" sz="1800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1257">
                <a:tc>
                  <a:txBody>
                    <a:bodyPr/>
                    <a:lstStyle/>
                    <a:p>
                      <a:r>
                        <a:rPr lang="de-DE" b="1" dirty="0" smtClean="0"/>
                        <a:t>Insgesamt</a:t>
                      </a:r>
                      <a:endParaRPr lang="de-AT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 smtClean="0">
                          <a:solidFill>
                            <a:srgbClr val="333333"/>
                          </a:solidFill>
                        </a:rPr>
                        <a:t>2.672</a:t>
                      </a:r>
                      <a:endParaRPr lang="de-AT" dirty="0">
                        <a:solidFill>
                          <a:srgbClr val="33333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 smtClean="0">
                          <a:solidFill>
                            <a:srgbClr val="333333"/>
                          </a:solidFill>
                        </a:rPr>
                        <a:t>42</a:t>
                      </a:r>
                      <a:endParaRPr lang="de-AT" dirty="0">
                        <a:solidFill>
                          <a:srgbClr val="33333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b="1" dirty="0" smtClean="0">
                          <a:solidFill>
                            <a:srgbClr val="333333"/>
                          </a:solidFill>
                        </a:rPr>
                        <a:t>5.220</a:t>
                      </a:r>
                      <a:endParaRPr lang="de-AT" b="1" dirty="0">
                        <a:solidFill>
                          <a:srgbClr val="33333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solidFill>
                            <a:srgbClr val="333333"/>
                          </a:solidFill>
                        </a:rPr>
                        <a:t>7.934</a:t>
                      </a:r>
                    </a:p>
                  </a:txBody>
                  <a:tcPr anchor="ctr"/>
                </a:tc>
              </a:tr>
              <a:tr h="511257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Q: STATISTIK AUSTRIA. Erstellt am 30.3.2015.  S.11 = Nichtfinanzielle Kapitalgesellschaften, S.12 = Finanzielle Kapitalgesellschaften, S.13 = Staat. - </a:t>
                      </a:r>
                      <a:r>
                        <a:rPr lang="de-AT" sz="1200" b="0" i="0" u="none" strike="noStrike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de-AT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Gemeindestand zum 01.01.2015, unter  Berücksichtigung der Gemeindezusammenlegungen in der Steiermark (von 539 auf 287 Gemeinden).</a:t>
                      </a:r>
                    </a:p>
                    <a:p>
                      <a:endParaRPr lang="de-AT" sz="1200" dirty="0">
                        <a:solidFill>
                          <a:srgbClr val="333333"/>
                        </a:solidFill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56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Datenerhebung ab 2015 (1)</a:t>
            </a:r>
            <a:endParaRPr lang="de-DE" sz="3200" dirty="0"/>
          </a:p>
        </p:txBody>
      </p:sp>
      <p:sp>
        <p:nvSpPr>
          <p:cNvPr id="4" name="Textfeld 3"/>
          <p:cNvSpPr txBox="1"/>
          <p:nvPr/>
        </p:nvSpPr>
        <p:spPr>
          <a:xfrm>
            <a:off x="971600" y="1196752"/>
            <a:ext cx="705678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Neue Datenschnittstelle GHD-V3.7:</a:t>
            </a:r>
          </a:p>
          <a:p>
            <a:endParaRPr lang="de-DE" sz="2000" dirty="0" smtClean="0"/>
          </a:p>
          <a:p>
            <a:pPr>
              <a:buClr>
                <a:srgbClr val="AE002C"/>
              </a:buClr>
              <a:buFont typeface="Wingdings" pitchFamily="2" charset="2"/>
              <a:buChar char="Ø"/>
            </a:pPr>
            <a:endParaRPr lang="de-DE" sz="2000" dirty="0"/>
          </a:p>
          <a:p>
            <a:pPr marL="0" lvl="1">
              <a:buClr>
                <a:srgbClr val="AE002C"/>
              </a:buClr>
              <a:buFont typeface="Wingdings" pitchFamily="2" charset="2"/>
              <a:buChar char="Ø"/>
            </a:pPr>
            <a:r>
              <a:rPr lang="de-DE" dirty="0" smtClean="0"/>
              <a:t>  </a:t>
            </a:r>
            <a:r>
              <a:rPr lang="de-DE" dirty="0"/>
              <a:t> Jahres- und Quartalsmeldungen von allen Gemeinden (über 	Aufsichtsbehörden an STAT</a:t>
            </a:r>
            <a:r>
              <a:rPr lang="de-DE" dirty="0" smtClean="0"/>
              <a:t>)</a:t>
            </a:r>
          </a:p>
          <a:p>
            <a:pPr marL="0" lvl="1">
              <a:buClr>
                <a:srgbClr val="AE002C"/>
              </a:buClr>
              <a:buFont typeface="Wingdings" pitchFamily="2" charset="2"/>
              <a:buChar char="Ø"/>
            </a:pPr>
            <a:endParaRPr lang="de-DE" dirty="0" smtClean="0"/>
          </a:p>
          <a:p>
            <a:pPr marL="0" lvl="1">
              <a:buClr>
                <a:srgbClr val="AE002C"/>
              </a:buClr>
            </a:pPr>
            <a:endParaRPr lang="de-DE" dirty="0"/>
          </a:p>
          <a:p>
            <a:pPr lvl="1">
              <a:buClr>
                <a:srgbClr val="AE002C"/>
              </a:buClr>
              <a:buFont typeface="Wingdings" pitchFamily="2" charset="2"/>
              <a:buChar char="Ø"/>
            </a:pPr>
            <a:r>
              <a:rPr lang="de-DE" dirty="0" smtClean="0"/>
              <a:t>    Erste Quartalslieferung aller Gemeinden 	(Gemeindevollerhebung) mit 	Q1_2015</a:t>
            </a:r>
            <a:endParaRPr lang="de-DE" dirty="0"/>
          </a:p>
          <a:p>
            <a:pPr marL="0" lvl="1" indent="-285750">
              <a:buClr>
                <a:srgbClr val="AE002C"/>
              </a:buClr>
              <a:buFont typeface="Wingdings" pitchFamily="2" charset="2"/>
              <a:buChar char="Ø"/>
            </a:pPr>
            <a:endParaRPr lang="de-DE" dirty="0" smtClean="0"/>
          </a:p>
          <a:p>
            <a:pPr lvl="1">
              <a:buClr>
                <a:srgbClr val="AE002C"/>
              </a:buClr>
            </a:pPr>
            <a:r>
              <a:rPr lang="de-DE" dirty="0" smtClean="0"/>
              <a:t> 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167846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Datenerhebung ab 2015 </a:t>
            </a:r>
            <a:r>
              <a:rPr lang="de-DE" sz="3200" dirty="0" smtClean="0"/>
              <a:t>(2)</a:t>
            </a:r>
            <a:endParaRPr lang="de-DE" sz="3200" dirty="0"/>
          </a:p>
        </p:txBody>
      </p:sp>
      <p:sp>
        <p:nvSpPr>
          <p:cNvPr id="4" name="Textfeld 3"/>
          <p:cNvSpPr txBox="1"/>
          <p:nvPr/>
        </p:nvSpPr>
        <p:spPr>
          <a:xfrm>
            <a:off x="971600" y="1196752"/>
            <a:ext cx="68407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 Informationen </a:t>
            </a:r>
            <a:r>
              <a:rPr lang="de-DE" sz="2000" dirty="0"/>
              <a:t>über öffentlichen Sektor (S.11, S.12, </a:t>
            </a:r>
            <a:r>
              <a:rPr lang="de-DE" sz="2000" dirty="0" smtClean="0"/>
              <a:t>S.13</a:t>
            </a:r>
            <a:r>
              <a:rPr lang="de-DE" sz="2000" dirty="0"/>
              <a:t>)</a:t>
            </a:r>
            <a:r>
              <a:rPr lang="de-DE" sz="2000" dirty="0" smtClean="0"/>
              <a:t>:</a:t>
            </a:r>
            <a:endParaRPr lang="de-DE" sz="2000" dirty="0"/>
          </a:p>
          <a:p>
            <a:pPr lvl="1" indent="-342900">
              <a:buClr>
                <a:srgbClr val="AE002C"/>
              </a:buClr>
              <a:buFont typeface="Wingdings" pitchFamily="2" charset="2"/>
              <a:buChar char="Ø"/>
            </a:pPr>
            <a:endParaRPr lang="de-DE" dirty="0"/>
          </a:p>
          <a:p>
            <a:pPr lvl="1" indent="-342900">
              <a:buClr>
                <a:srgbClr val="AE002C"/>
              </a:buClr>
              <a:buFont typeface="Wingdings" pitchFamily="2" charset="2"/>
              <a:buChar char="Ø"/>
            </a:pPr>
            <a:r>
              <a:rPr lang="de-DE" dirty="0"/>
              <a:t>Gebietskörperschaften </a:t>
            </a:r>
            <a:r>
              <a:rPr lang="de-DE" dirty="0" smtClean="0"/>
              <a:t>(Gemeinden</a:t>
            </a:r>
            <a:r>
              <a:rPr lang="de-DE" dirty="0"/>
              <a:t>):</a:t>
            </a:r>
          </a:p>
          <a:p>
            <a:pPr lvl="2" indent="-342900">
              <a:buClr>
                <a:srgbClr val="AE002C"/>
              </a:buClr>
              <a:buFont typeface="Wingdings" pitchFamily="2" charset="2"/>
              <a:buChar char="Ø"/>
            </a:pPr>
            <a:endParaRPr lang="de-DE" dirty="0"/>
          </a:p>
          <a:p>
            <a:pPr lvl="2" indent="-342900">
              <a:buClr>
                <a:srgbClr val="AE002C"/>
              </a:buClr>
              <a:buFont typeface="Wingdings" pitchFamily="2" charset="2"/>
              <a:buChar char="Ø"/>
            </a:pPr>
            <a:r>
              <a:rPr lang="de-DE" dirty="0" smtClean="0"/>
              <a:t>Meldung der Einheiten, die von Gemeinde kontrolliert werden: </a:t>
            </a:r>
            <a:r>
              <a:rPr lang="de-DE" sz="1400" u="sng" dirty="0" smtClean="0">
                <a:hlinkClick r:id="rId3"/>
              </a:rPr>
              <a:t>http</a:t>
            </a:r>
            <a:r>
              <a:rPr lang="de-DE" sz="1400" u="sng" dirty="0">
                <a:hlinkClick r:id="rId3"/>
              </a:rPr>
              <a:t>://</a:t>
            </a:r>
            <a:r>
              <a:rPr lang="de-DE" sz="1400" u="sng" dirty="0" smtClean="0">
                <a:hlinkClick r:id="rId3"/>
              </a:rPr>
              <a:t>www.statistik.at/web_de/frageboegen/gebarung_oeffentlicher_sektor/meldung_kontrollierter_einheiten/index.html</a:t>
            </a:r>
            <a:endParaRPr lang="de-DE" sz="1400" u="sng" dirty="0" smtClean="0"/>
          </a:p>
          <a:p>
            <a:pPr marL="571500" lvl="2">
              <a:buClr>
                <a:srgbClr val="AE002C"/>
              </a:buClr>
            </a:pPr>
            <a:r>
              <a:rPr lang="de-DE" sz="1400" dirty="0" smtClean="0"/>
              <a:t>	auszufüllen </a:t>
            </a:r>
            <a:r>
              <a:rPr lang="de-DE" sz="1400" dirty="0"/>
              <a:t>bis 31. </a:t>
            </a:r>
            <a:r>
              <a:rPr lang="de-DE" sz="1400" dirty="0" smtClean="0"/>
              <a:t>Jänner, retour an </a:t>
            </a:r>
            <a:r>
              <a:rPr lang="de-DE" sz="1400" dirty="0" smtClean="0">
                <a:hlinkClick r:id="rId4"/>
              </a:rPr>
              <a:t>meneu@statistik.gv.at</a:t>
            </a:r>
            <a:endParaRPr lang="de-DE" sz="1400" dirty="0" smtClean="0"/>
          </a:p>
          <a:p>
            <a:pPr lvl="2" indent="-342900">
              <a:buClr>
                <a:srgbClr val="AE002C"/>
              </a:buClr>
              <a:buFont typeface="Wingdings" pitchFamily="2" charset="2"/>
              <a:buChar char="Ø"/>
            </a:pPr>
            <a:endParaRPr lang="de-DE" dirty="0"/>
          </a:p>
          <a:p>
            <a:pPr lvl="2" indent="-342900">
              <a:buClr>
                <a:srgbClr val="AE002C"/>
              </a:buClr>
              <a:buFont typeface="Wingdings" pitchFamily="2" charset="2"/>
              <a:buChar char="Ø"/>
            </a:pPr>
            <a:r>
              <a:rPr lang="de-DE" dirty="0" smtClean="0"/>
              <a:t>Kann entfallen, </a:t>
            </a:r>
            <a:r>
              <a:rPr lang="de-DE" dirty="0"/>
              <a:t>wenn </a:t>
            </a:r>
            <a:r>
              <a:rPr lang="de-DE" dirty="0" smtClean="0"/>
              <a:t>SA08 (GHD-V3.7) mit Jahresmeldung im Mai geliefert </a:t>
            </a:r>
            <a:r>
              <a:rPr lang="de-DE" dirty="0"/>
              <a:t>wird</a:t>
            </a:r>
            <a:r>
              <a:rPr lang="de-DE" dirty="0" smtClean="0"/>
              <a:t>!</a:t>
            </a:r>
            <a:endParaRPr lang="de-DE" dirty="0"/>
          </a:p>
          <a:p>
            <a:pPr lvl="3" indent="-342900">
              <a:buClr>
                <a:srgbClr val="AE002C"/>
              </a:buClr>
              <a:buFont typeface="Wingdings" pitchFamily="2" charset="2"/>
              <a:buChar char="Ø"/>
            </a:pPr>
            <a:endParaRPr lang="de-DE" dirty="0"/>
          </a:p>
          <a:p>
            <a:pPr lvl="1" indent="-342900">
              <a:buClr>
                <a:srgbClr val="AE002C"/>
              </a:buClr>
              <a:buFont typeface="Wingdings" pitchFamily="2" charset="2"/>
              <a:buChar char="Ø"/>
            </a:pPr>
            <a:r>
              <a:rPr lang="de-DE" dirty="0" smtClean="0"/>
              <a:t>Alle S.13-Einheiten (Gebietskörperschaften und ausgegliederte Einheiten):</a:t>
            </a:r>
            <a:endParaRPr lang="de-DE" dirty="0"/>
          </a:p>
          <a:p>
            <a:pPr lvl="2" indent="-342900">
              <a:buClr>
                <a:srgbClr val="AE002C"/>
              </a:buClr>
              <a:buFont typeface="Wingdings" pitchFamily="2" charset="2"/>
              <a:buChar char="Ø"/>
            </a:pPr>
            <a:endParaRPr lang="de-DE" dirty="0" smtClean="0"/>
          </a:p>
          <a:p>
            <a:pPr lvl="2" indent="-342900">
              <a:buClr>
                <a:srgbClr val="AE002C"/>
              </a:buClr>
              <a:buFont typeface="Wingdings" pitchFamily="2" charset="2"/>
              <a:buChar char="Ø"/>
            </a:pPr>
            <a:r>
              <a:rPr lang="de-DE" dirty="0"/>
              <a:t>Meldung </a:t>
            </a:r>
            <a:r>
              <a:rPr lang="de-DE" dirty="0" smtClean="0"/>
              <a:t>neu gegründeter Einheiten (überarbeitet): </a:t>
            </a:r>
            <a:r>
              <a:rPr lang="de-DE" sz="1400" u="sng" dirty="0">
                <a:hlinkClick r:id="rId3"/>
              </a:rPr>
              <a:t>http://</a:t>
            </a:r>
            <a:r>
              <a:rPr lang="de-DE" sz="1400" u="sng" dirty="0" smtClean="0">
                <a:hlinkClick r:id="rId3"/>
              </a:rPr>
              <a:t>www.statistik.at/web_de/frageboegen/gebarung_oeffentlicher_sektor/meldung_neuer_einheiten/index.html</a:t>
            </a:r>
            <a:endParaRPr lang="de-DE" sz="1400" u="sng" dirty="0"/>
          </a:p>
        </p:txBody>
      </p:sp>
    </p:spTree>
    <p:extLst>
      <p:ext uri="{BB962C8B-B14F-4D97-AF65-F5344CB8AC3E}">
        <p14:creationId xmlns:p14="http://schemas.microsoft.com/office/powerpoint/2010/main" val="14706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Datenerhebung ab 2015 </a:t>
            </a:r>
            <a:r>
              <a:rPr lang="de-DE" sz="3200" dirty="0" smtClean="0"/>
              <a:t>(3)</a:t>
            </a:r>
            <a:endParaRPr lang="de-DE" sz="3200" dirty="0"/>
          </a:p>
        </p:txBody>
      </p:sp>
      <p:sp>
        <p:nvSpPr>
          <p:cNvPr id="4" name="Textfeld 3"/>
          <p:cNvSpPr txBox="1"/>
          <p:nvPr/>
        </p:nvSpPr>
        <p:spPr>
          <a:xfrm>
            <a:off x="971600" y="1052736"/>
            <a:ext cx="705678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</a:t>
            </a:r>
          </a:p>
          <a:p>
            <a:pPr lvl="2" indent="-342900">
              <a:buClr>
                <a:srgbClr val="AE002C"/>
              </a:buClr>
              <a:buFont typeface="Wingdings" pitchFamily="2" charset="2"/>
              <a:buChar char="Ø"/>
            </a:pPr>
            <a:endParaRPr lang="de-DE" dirty="0" smtClean="0"/>
          </a:p>
          <a:p>
            <a:pPr lvl="1" indent="-342900">
              <a:buClr>
                <a:srgbClr val="AE002C"/>
              </a:buClr>
              <a:buFont typeface="Wingdings" pitchFamily="2" charset="2"/>
              <a:buChar char="Ø"/>
            </a:pPr>
            <a:r>
              <a:rPr lang="de-DE" dirty="0" smtClean="0"/>
              <a:t>Web-basiertes Erhebungsformular (UGB oder VRV) </a:t>
            </a:r>
          </a:p>
          <a:p>
            <a:pPr lvl="1" indent="-342900">
              <a:buClr>
                <a:srgbClr val="AE002C"/>
              </a:buClr>
              <a:buFont typeface="Wingdings" pitchFamily="2" charset="2"/>
              <a:buChar char="Ø"/>
            </a:pPr>
            <a:endParaRPr lang="de-DE" dirty="0" smtClean="0"/>
          </a:p>
          <a:p>
            <a:pPr lvl="2" indent="-342900">
              <a:buClr>
                <a:srgbClr val="AE002C"/>
              </a:buClr>
              <a:buFont typeface="Wingdings" pitchFamily="2" charset="2"/>
              <a:buChar char="Ø"/>
            </a:pPr>
            <a:r>
              <a:rPr lang="de-DE" sz="1600" dirty="0" smtClean="0"/>
              <a:t>Finalisierung der Erhebungsformulare</a:t>
            </a:r>
          </a:p>
          <a:p>
            <a:pPr lvl="2" indent="-342900">
              <a:buClr>
                <a:srgbClr val="AE002C"/>
              </a:buClr>
              <a:buFont typeface="Wingdings" pitchFamily="2" charset="2"/>
              <a:buChar char="Ø"/>
            </a:pPr>
            <a:r>
              <a:rPr lang="de-DE" sz="1600" dirty="0" smtClean="0"/>
              <a:t>Feedback-Schleife mit Gemeinden/Aufsichtsbehörden </a:t>
            </a:r>
            <a:r>
              <a:rPr lang="de-DE" sz="1600" dirty="0" err="1" smtClean="0"/>
              <a:t>tba</a:t>
            </a:r>
            <a:endParaRPr lang="de-DE" sz="1600" dirty="0" smtClean="0"/>
          </a:p>
          <a:p>
            <a:pPr lvl="2" indent="-342900">
              <a:buClr>
                <a:srgbClr val="AE002C"/>
              </a:buClr>
              <a:buFont typeface="Wingdings" pitchFamily="2" charset="2"/>
              <a:buChar char="Ø"/>
            </a:pPr>
            <a:r>
              <a:rPr lang="de-DE" sz="1600" dirty="0" smtClean="0"/>
              <a:t>Finalisierung bei Beratungsgremium im ersten Halbjahr 2015</a:t>
            </a:r>
            <a:endParaRPr lang="de-DE" dirty="0" smtClean="0"/>
          </a:p>
          <a:p>
            <a:pPr lvl="2" indent="-342900">
              <a:buClr>
                <a:srgbClr val="AE002C"/>
              </a:buClr>
              <a:buFont typeface="Wingdings" pitchFamily="2" charset="2"/>
              <a:buChar char="Ø"/>
            </a:pPr>
            <a:endParaRPr lang="de-DE" dirty="0" smtClean="0"/>
          </a:p>
          <a:p>
            <a:pPr lvl="2" indent="-342900">
              <a:buClr>
                <a:srgbClr val="AE002C"/>
              </a:buClr>
              <a:buFont typeface="Wingdings" pitchFamily="2" charset="2"/>
              <a:buChar char="Ø"/>
            </a:pPr>
            <a:endParaRPr lang="de-DE" dirty="0" smtClean="0"/>
          </a:p>
          <a:p>
            <a:pPr lvl="1" indent="-342900">
              <a:buClr>
                <a:srgbClr val="AE002C"/>
              </a:buClr>
              <a:buFont typeface="Wingdings" pitchFamily="2" charset="2"/>
              <a:buChar char="Ø"/>
            </a:pPr>
            <a:r>
              <a:rPr lang="de-DE" dirty="0" smtClean="0"/>
              <a:t>Einheiten, die Jahresabschluss nach VRV legen </a:t>
            </a:r>
            <a:r>
              <a:rPr lang="de-DE" dirty="0" smtClean="0">
                <a:sym typeface="Wingdings" panose="05000000000000000000" pitchFamily="2" charset="2"/>
              </a:rPr>
              <a:t> auch Meldung über Schnittstelle möglich</a:t>
            </a:r>
            <a:endParaRPr lang="de-DE" sz="1400" dirty="0">
              <a:sym typeface="Wingdings" panose="05000000000000000000" pitchFamily="2" charset="2"/>
            </a:endParaRPr>
          </a:p>
          <a:p>
            <a:pPr lvl="1" indent="-342900">
              <a:buClr>
                <a:srgbClr val="AE002C"/>
              </a:buClr>
              <a:buFont typeface="Wingdings" pitchFamily="2" charset="2"/>
              <a:buChar char="Ø"/>
            </a:pPr>
            <a:endParaRPr lang="de-DE" sz="1400" dirty="0" smtClean="0">
              <a:sym typeface="Wingdings" panose="05000000000000000000" pitchFamily="2" charset="2"/>
            </a:endParaRPr>
          </a:p>
          <a:p>
            <a:pPr lvl="1" indent="-342900">
              <a:buClr>
                <a:srgbClr val="AE002C"/>
              </a:buClr>
              <a:buFont typeface="Wingdings" pitchFamily="2" charset="2"/>
              <a:buChar char="Ø"/>
            </a:pPr>
            <a:endParaRPr lang="de-DE" sz="1400" dirty="0" smtClean="0">
              <a:sym typeface="Wingdings" panose="05000000000000000000" pitchFamily="2" charset="2"/>
            </a:endParaRPr>
          </a:p>
          <a:p>
            <a:pPr lvl="1" indent="-342900">
              <a:buClr>
                <a:srgbClr val="AE002C"/>
              </a:buClr>
              <a:buFont typeface="Wingdings" pitchFamily="2" charset="2"/>
              <a:buChar char="Ø"/>
            </a:pPr>
            <a:r>
              <a:rPr lang="de-DE" dirty="0" smtClean="0">
                <a:sym typeface="Wingdings" panose="05000000000000000000" pitchFamily="2" charset="2"/>
              </a:rPr>
              <a:t>Erhebung der Gemeindeverbände vorerst über gewohntes Meldeformular</a:t>
            </a:r>
            <a:endParaRPr lang="de-DE" dirty="0" smtClean="0"/>
          </a:p>
          <a:p>
            <a:pPr marL="571500" lvl="2">
              <a:buClr>
                <a:srgbClr val="AE002C"/>
              </a:buClr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92122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logo_dt_4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68567" y="54149"/>
            <a:ext cx="1659538" cy="72275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79512" y="2204864"/>
            <a:ext cx="301068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500" i="1" dirty="0" smtClean="0">
                <a:solidFill>
                  <a:srgbClr val="AE002C"/>
                </a:solidFill>
              </a:rPr>
              <a:t>Rückfragen bitte an:</a:t>
            </a:r>
          </a:p>
          <a:p>
            <a:pPr algn="r"/>
            <a:r>
              <a:rPr lang="de-DE" sz="1500" i="1" dirty="0" smtClean="0">
                <a:solidFill>
                  <a:srgbClr val="6E8080"/>
                </a:solidFill>
              </a:rPr>
              <a:t>Nora </a:t>
            </a:r>
            <a:r>
              <a:rPr lang="de-DE" sz="1500" i="1" dirty="0" err="1" smtClean="0">
                <a:solidFill>
                  <a:srgbClr val="6E8080"/>
                </a:solidFill>
              </a:rPr>
              <a:t>Prean</a:t>
            </a:r>
            <a:endParaRPr lang="de-DE" sz="1500" i="1" dirty="0">
              <a:solidFill>
                <a:srgbClr val="6E8080"/>
              </a:solidFill>
            </a:endParaRPr>
          </a:p>
          <a:p>
            <a:pPr algn="r"/>
            <a:endParaRPr lang="de-DE" sz="1500" i="1" dirty="0" smtClean="0">
              <a:solidFill>
                <a:srgbClr val="6E8080"/>
              </a:solidFill>
            </a:endParaRPr>
          </a:p>
          <a:p>
            <a:pPr algn="r"/>
            <a:r>
              <a:rPr lang="de-AT" sz="1500" i="1" dirty="0" smtClean="0">
                <a:solidFill>
                  <a:srgbClr val="AE002C"/>
                </a:solidFill>
              </a:rPr>
              <a:t>Kontakt:</a:t>
            </a:r>
          </a:p>
          <a:p>
            <a:pPr algn="r"/>
            <a:r>
              <a:rPr lang="de-AT" sz="1500" i="1" dirty="0" err="1" smtClean="0">
                <a:solidFill>
                  <a:srgbClr val="6E8080"/>
                </a:solidFill>
              </a:rPr>
              <a:t>Guglgasse</a:t>
            </a:r>
            <a:r>
              <a:rPr lang="de-AT" sz="1500" i="1" dirty="0" smtClean="0">
                <a:solidFill>
                  <a:srgbClr val="6E8080"/>
                </a:solidFill>
              </a:rPr>
              <a:t> 13, 1110 Wien</a:t>
            </a:r>
          </a:p>
          <a:p>
            <a:pPr algn="r"/>
            <a:r>
              <a:rPr lang="de-AT" sz="1500" i="1" dirty="0" smtClean="0">
                <a:solidFill>
                  <a:srgbClr val="6E8080"/>
                </a:solidFill>
              </a:rPr>
              <a:t>Tel: +43 (1) 71128-8122</a:t>
            </a:r>
          </a:p>
          <a:p>
            <a:pPr algn="r"/>
            <a:r>
              <a:rPr lang="fr-FR" sz="1500" i="1" dirty="0" smtClean="0">
                <a:solidFill>
                  <a:srgbClr val="6E8080"/>
                </a:solidFill>
              </a:rPr>
              <a:t>Fax: +43 (1) 71128/8137 nora.prean@statistik.gv.at</a:t>
            </a:r>
            <a:r>
              <a:rPr lang="de-AT" sz="1500" i="1" dirty="0" smtClean="0">
                <a:solidFill>
                  <a:srgbClr val="6E8080"/>
                </a:solidFill>
              </a:rPr>
              <a:t> </a:t>
            </a:r>
          </a:p>
          <a:p>
            <a:endParaRPr lang="de-AT" sz="1500" i="1" dirty="0">
              <a:solidFill>
                <a:srgbClr val="AE002C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563888" y="2564904"/>
            <a:ext cx="5072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rgbClr val="AE002C"/>
                </a:solidFill>
              </a:rPr>
              <a:t>Vielen Dank für Ihre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285443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Maastricht-Statistiken </a:t>
            </a:r>
            <a:r>
              <a:rPr lang="de-DE" sz="2800" dirty="0" smtClean="0"/>
              <a:t>/ ESVG 2010</a:t>
            </a:r>
            <a:endParaRPr lang="de-AT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980728"/>
            <a:ext cx="8208912" cy="5112568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de-DE" dirty="0" smtClean="0">
                <a:solidFill>
                  <a:srgbClr val="AE002C"/>
                </a:solidFill>
              </a:rPr>
              <a:t/>
            </a:r>
            <a:br>
              <a:rPr lang="de-DE" dirty="0" smtClean="0">
                <a:solidFill>
                  <a:srgbClr val="AE002C"/>
                </a:solidFill>
              </a:rPr>
            </a:br>
            <a:r>
              <a:rPr lang="de-DE" dirty="0" smtClean="0">
                <a:solidFill>
                  <a:srgbClr val="AE002C"/>
                </a:solidFill>
              </a:rPr>
              <a:t>Überblick:</a:t>
            </a:r>
          </a:p>
          <a:p>
            <a:pPr lvl="1">
              <a:spcBef>
                <a:spcPct val="50000"/>
              </a:spcBef>
              <a:buClr>
                <a:srgbClr val="C00000"/>
              </a:buClr>
            </a:pPr>
            <a:r>
              <a:rPr lang="de-DE" sz="2400" dirty="0" smtClean="0"/>
              <a:t>Haushaltsergebnisse 2011 </a:t>
            </a:r>
            <a:r>
              <a:rPr lang="de-DE" sz="2400" dirty="0"/>
              <a:t>– </a:t>
            </a:r>
            <a:r>
              <a:rPr lang="de-DE" sz="2400" dirty="0" smtClean="0"/>
              <a:t>2014 gemäß ESVG </a:t>
            </a:r>
            <a:r>
              <a:rPr lang="de-DE" sz="2400" dirty="0" smtClean="0"/>
              <a:t>2010</a:t>
            </a:r>
          </a:p>
          <a:p>
            <a:pPr lvl="1">
              <a:spcBef>
                <a:spcPct val="50000"/>
              </a:spcBef>
              <a:buClr>
                <a:srgbClr val="C00000"/>
              </a:buClr>
            </a:pPr>
            <a:r>
              <a:rPr lang="de-DE" sz="2400" dirty="0" smtClean="0"/>
              <a:t>Revisionen der Berichtsjahre 2012 und 2013 (Sept. 2014 versus März 2015)</a:t>
            </a:r>
          </a:p>
          <a:p>
            <a:pPr lvl="1">
              <a:spcBef>
                <a:spcPct val="50000"/>
              </a:spcBef>
              <a:buClr>
                <a:srgbClr val="C00000"/>
              </a:buClr>
            </a:pPr>
            <a:r>
              <a:rPr lang="de-DE" sz="2400" dirty="0" smtClean="0"/>
              <a:t>Datenerhebung </a:t>
            </a:r>
            <a:r>
              <a:rPr lang="de-DE" sz="2400" dirty="0" smtClean="0"/>
              <a:t>ab 2015 (Datenschnittstelle, Webformular für ausgegliederte Einheiten)</a:t>
            </a:r>
            <a:r>
              <a:rPr lang="de-DE" sz="2400" dirty="0"/>
              <a:t/>
            </a:r>
            <a:br>
              <a:rPr lang="de-DE" sz="2400" dirty="0"/>
            </a:br>
            <a:endParaRPr lang="de-DE" sz="2400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6724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32414"/>
            <a:ext cx="6972828" cy="482440"/>
          </a:xfrm>
        </p:spPr>
        <p:txBody>
          <a:bodyPr/>
          <a:lstStyle/>
          <a:p>
            <a:r>
              <a:rPr lang="de-DE" dirty="0" smtClean="0"/>
              <a:t>Öffentliche </a:t>
            </a:r>
            <a:r>
              <a:rPr lang="de-DE" dirty="0"/>
              <a:t>Finanzen </a:t>
            </a:r>
            <a:r>
              <a:rPr lang="de-DE" dirty="0" smtClean="0"/>
              <a:t>2014</a:t>
            </a:r>
            <a:endParaRPr lang="de-AT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4896544"/>
          </a:xfrm>
        </p:spPr>
        <p:txBody>
          <a:bodyPr>
            <a:normAutofit fontScale="77500" lnSpcReduction="20000"/>
          </a:bodyPr>
          <a:lstStyle/>
          <a:p>
            <a:r>
              <a:rPr lang="de-DE" b="1" dirty="0" smtClean="0"/>
              <a:t>Defizit</a:t>
            </a:r>
            <a:r>
              <a:rPr lang="de-DE" dirty="0" smtClean="0"/>
              <a:t>: </a:t>
            </a:r>
            <a:r>
              <a:rPr lang="de-DE" dirty="0" smtClean="0"/>
              <a:t>2,4</a:t>
            </a:r>
            <a:r>
              <a:rPr lang="de-DE" dirty="0" smtClean="0"/>
              <a:t>% des BIP (2013: </a:t>
            </a:r>
            <a:r>
              <a:rPr lang="de-DE" dirty="0" smtClean="0"/>
              <a:t>1,3</a:t>
            </a:r>
            <a:r>
              <a:rPr lang="de-DE" dirty="0" smtClean="0"/>
              <a:t>%)</a:t>
            </a:r>
          </a:p>
          <a:p>
            <a:r>
              <a:rPr lang="de-DE" b="1" dirty="0" smtClean="0"/>
              <a:t>Schuldenstand</a:t>
            </a:r>
            <a:r>
              <a:rPr lang="de-DE" dirty="0" smtClean="0"/>
              <a:t>: 84,5% des BIP (2013: 80,9%)</a:t>
            </a:r>
          </a:p>
          <a:p>
            <a:pPr lvl="1"/>
            <a:r>
              <a:rPr lang="de-DE" b="1" dirty="0" smtClean="0"/>
              <a:t>Einnahmen</a:t>
            </a:r>
            <a:r>
              <a:rPr lang="de-DE" dirty="0" smtClean="0"/>
              <a:t> +2,6%</a:t>
            </a:r>
          </a:p>
          <a:p>
            <a:pPr lvl="1"/>
            <a:r>
              <a:rPr lang="de-DE" b="1" dirty="0" smtClean="0"/>
              <a:t>Ausgaben </a:t>
            </a:r>
            <a:r>
              <a:rPr lang="de-DE" dirty="0" smtClean="0"/>
              <a:t>+4,8%</a:t>
            </a:r>
          </a:p>
          <a:p>
            <a:pPr>
              <a:spcBef>
                <a:spcPts val="2400"/>
              </a:spcBef>
              <a:spcAft>
                <a:spcPts val="600"/>
              </a:spcAft>
            </a:pPr>
            <a:r>
              <a:rPr lang="de-DE" b="1" dirty="0"/>
              <a:t>Sondereffekt </a:t>
            </a:r>
            <a:r>
              <a:rPr lang="de-DE" b="1" dirty="0" err="1"/>
              <a:t>Hypo</a:t>
            </a:r>
            <a:r>
              <a:rPr lang="de-DE" b="1" dirty="0"/>
              <a:t> Alpe </a:t>
            </a:r>
            <a:r>
              <a:rPr lang="de-DE" b="1" dirty="0"/>
              <a:t>A</a:t>
            </a:r>
            <a:r>
              <a:rPr lang="de-DE" b="1" dirty="0"/>
              <a:t>dria/HETA </a:t>
            </a:r>
          </a:p>
          <a:p>
            <a:pPr lvl="1"/>
            <a:r>
              <a:rPr lang="de-DE" sz="2000" dirty="0" smtClean="0"/>
              <a:t>Defizit: 4,5 </a:t>
            </a:r>
            <a:r>
              <a:rPr lang="de-DE" sz="2000" dirty="0"/>
              <a:t>M</a:t>
            </a:r>
            <a:r>
              <a:rPr lang="de-DE" sz="2000" dirty="0" smtClean="0"/>
              <a:t>rd. € bzw. 1,4% des BIP </a:t>
            </a:r>
            <a:br>
              <a:rPr lang="de-DE" sz="2000" dirty="0" smtClean="0"/>
            </a:br>
            <a:r>
              <a:rPr lang="de-DE" sz="2000" dirty="0" smtClean="0"/>
              <a:t>(Defizit ohne HETA: 1,0%)</a:t>
            </a:r>
          </a:p>
          <a:p>
            <a:pPr lvl="1"/>
            <a:r>
              <a:rPr lang="de-DE" sz="2000" dirty="0" smtClean="0"/>
              <a:t>Schuldenstand: 13,4 Mrd. € bzw. 4,1% des BIP </a:t>
            </a:r>
            <a:br>
              <a:rPr lang="de-DE" sz="2000" dirty="0" smtClean="0"/>
            </a:br>
            <a:r>
              <a:rPr lang="de-DE" sz="2000" dirty="0" smtClean="0"/>
              <a:t>(Schuldenstand ohne HETA: 80,4%)</a:t>
            </a:r>
          </a:p>
          <a:p>
            <a:pPr>
              <a:spcBef>
                <a:spcPts val="2400"/>
              </a:spcBef>
              <a:spcAft>
                <a:spcPts val="600"/>
              </a:spcAft>
            </a:pPr>
            <a:r>
              <a:rPr lang="de-DE" b="1" dirty="0"/>
              <a:t>Überarbeitung der Jahre vor 2014</a:t>
            </a:r>
          </a:p>
          <a:p>
            <a:pPr lvl="1"/>
            <a:r>
              <a:rPr lang="de-DE" sz="2000" dirty="0" smtClean="0"/>
              <a:t>Änderungen vor allem bei Ländern und Gemeinden</a:t>
            </a:r>
          </a:p>
          <a:p>
            <a:pPr lvl="1"/>
            <a:r>
              <a:rPr lang="de-DE" sz="2000" dirty="0" smtClean="0"/>
              <a:t>Öffentliches Defizit 2013: 1,3% statt 1,5% des BIP</a:t>
            </a:r>
          </a:p>
          <a:p>
            <a:pPr lvl="1"/>
            <a:r>
              <a:rPr lang="de-DE" sz="2000" dirty="0" smtClean="0"/>
              <a:t>Öffentlicher Schuldenstand 2013: 80,9% statt 81,2% des BIP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306414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Defizit 2013/2014</a:t>
            </a:r>
            <a:endParaRPr lang="de-AT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107328"/>
            <a:ext cx="8496944" cy="4525963"/>
          </a:xfrm>
        </p:spPr>
        <p:txBody>
          <a:bodyPr/>
          <a:lstStyle/>
          <a:p>
            <a:pPr>
              <a:buClrTx/>
              <a:buNone/>
            </a:pPr>
            <a:endParaRPr lang="de-DE" dirty="0" smtClean="0"/>
          </a:p>
          <a:p>
            <a:pPr>
              <a:buClrTx/>
              <a:buNone/>
            </a:pPr>
            <a:endParaRPr lang="de-AT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187881"/>
              </p:ext>
            </p:extLst>
          </p:nvPr>
        </p:nvGraphicFramePr>
        <p:xfrm>
          <a:off x="395535" y="1052736"/>
          <a:ext cx="8352930" cy="5112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0666"/>
                <a:gridCol w="1230566"/>
                <a:gridCol w="1230566"/>
                <a:gridCol w="1230566"/>
                <a:gridCol w="1230566"/>
              </a:tblGrid>
              <a:tr h="51553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800" b="1" dirty="0">
                          <a:latin typeface="Calibri"/>
                          <a:ea typeface="Times New Roman"/>
                          <a:cs typeface="Times New Roman"/>
                        </a:rPr>
                        <a:t>Sektor / Teilsektoren</a:t>
                      </a: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800" b="1" dirty="0">
                          <a:latin typeface="Calibri"/>
                          <a:ea typeface="Times New Roman"/>
                          <a:cs typeface="Times New Roman"/>
                        </a:rPr>
                        <a:t>Jahr 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515534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800" b="1" baseline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2013</a:t>
                      </a:r>
                      <a:endParaRPr lang="de-AT" sz="1800" b="1" baseline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800" b="1" baseline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2014</a:t>
                      </a:r>
                      <a:endParaRPr lang="de-AT" sz="1800" b="1" baseline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800" b="1" baseline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2013</a:t>
                      </a:r>
                      <a:endParaRPr lang="de-AT" sz="1800" b="1" baseline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800" b="1" baseline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2014</a:t>
                      </a:r>
                      <a:endParaRPr lang="de-AT" sz="1800" b="1" baseline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  <a:tr h="5155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AT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800" dirty="0">
                          <a:latin typeface="Calibri"/>
                          <a:ea typeface="Times New Roman"/>
                          <a:cs typeface="Times New Roman"/>
                        </a:rPr>
                        <a:t>in Mrd. €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800" dirty="0">
                          <a:latin typeface="Calibri"/>
                          <a:ea typeface="Times New Roman"/>
                          <a:cs typeface="Times New Roman"/>
                        </a:rPr>
                        <a:t>in % des BIP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5155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800" b="1" dirty="0">
                          <a:latin typeface="Calibri"/>
                          <a:ea typeface="Times New Roman"/>
                          <a:cs typeface="Arial"/>
                        </a:rPr>
                        <a:t>Staat  insgesamt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AT" sz="1800" b="1" dirty="0" smtClean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-4,1</a:t>
                      </a:r>
                      <a:endParaRPr lang="de-AT" sz="1800" b="1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AT" sz="1800" b="1" dirty="0" smtClean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-7,9</a:t>
                      </a:r>
                      <a:endParaRPr lang="de-AT" sz="1800" b="1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AT" sz="1800" b="1" dirty="0" smtClean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-1,3</a:t>
                      </a:r>
                      <a:endParaRPr lang="de-AT" sz="1800" b="1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AT" sz="1800" b="1" dirty="0" smtClean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-2,4</a:t>
                      </a:r>
                      <a:endParaRPr lang="de-AT" sz="1800" b="1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5534">
                <a:tc>
                  <a:txBody>
                    <a:bodyPr/>
                    <a:lstStyle/>
                    <a:p>
                      <a:pPr marL="361950" indent="0" algn="l">
                        <a:spcAft>
                          <a:spcPts val="0"/>
                        </a:spcAft>
                      </a:pPr>
                      <a:r>
                        <a:rPr lang="de-AT" sz="1800" dirty="0">
                          <a:latin typeface="Calibri"/>
                          <a:ea typeface="Times New Roman"/>
                          <a:cs typeface="Arial"/>
                        </a:rPr>
                        <a:t>Bund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AT" sz="1800" dirty="0" smtClean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-4,4</a:t>
                      </a:r>
                      <a:endParaRPr lang="de-AT" sz="1800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AT" sz="1800" dirty="0" smtClean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-8,3</a:t>
                      </a:r>
                      <a:endParaRPr lang="de-AT" sz="1800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AT" sz="1800" dirty="0" smtClean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-1,4</a:t>
                      </a:r>
                      <a:endParaRPr lang="de-AT" sz="1800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AT" sz="1800" dirty="0" smtClean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-2,5</a:t>
                      </a:r>
                      <a:endParaRPr lang="de-AT" sz="1800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5534">
                <a:tc>
                  <a:txBody>
                    <a:bodyPr/>
                    <a:lstStyle/>
                    <a:p>
                      <a:pPr marL="361950" indent="0" algn="l">
                        <a:spcAft>
                          <a:spcPts val="0"/>
                        </a:spcAft>
                      </a:pPr>
                      <a:r>
                        <a:rPr lang="de-AT" sz="1800" dirty="0">
                          <a:latin typeface="Calibri"/>
                          <a:ea typeface="Times New Roman"/>
                          <a:cs typeface="Arial"/>
                        </a:rPr>
                        <a:t>Bundesländer (ohne Wien)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AT" sz="1800" dirty="0" smtClean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-0,1</a:t>
                      </a:r>
                      <a:endParaRPr lang="de-AT" sz="1800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AT" sz="1800" dirty="0" smtClean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</a:t>
                      </a:r>
                      <a:endParaRPr lang="de-AT" sz="1800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AT" sz="1800" dirty="0" smtClean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-0,0</a:t>
                      </a:r>
                      <a:endParaRPr lang="de-AT" sz="1800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AT" sz="1800" dirty="0" smtClean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</a:t>
                      </a:r>
                      <a:endParaRPr lang="de-AT" sz="1800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6477">
                <a:tc>
                  <a:txBody>
                    <a:bodyPr/>
                    <a:lstStyle/>
                    <a:p>
                      <a:pPr marL="361950" indent="0" algn="l">
                        <a:spcAft>
                          <a:spcPts val="0"/>
                        </a:spcAft>
                      </a:pPr>
                      <a:r>
                        <a:rPr lang="de-AT" sz="1800" dirty="0">
                          <a:latin typeface="Calibri"/>
                          <a:ea typeface="Times New Roman"/>
                          <a:cs typeface="Arial"/>
                        </a:rPr>
                        <a:t>Gemeinden (einschl. </a:t>
                      </a:r>
                      <a:r>
                        <a:rPr lang="de-AT" sz="1800" dirty="0" smtClean="0">
                          <a:latin typeface="Calibri"/>
                          <a:ea typeface="Times New Roman"/>
                          <a:cs typeface="Arial"/>
                        </a:rPr>
                        <a:t>Wien)</a:t>
                      </a:r>
                      <a:endParaRPr lang="de-AT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AT" sz="1800" dirty="0" smtClean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-0,0</a:t>
                      </a:r>
                      <a:endParaRPr lang="de-AT" sz="1800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AT" sz="1800" dirty="0" smtClean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0,1</a:t>
                      </a:r>
                      <a:endParaRPr lang="de-AT" sz="1800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AT" sz="1800" dirty="0" smtClean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-0,0</a:t>
                      </a:r>
                      <a:endParaRPr lang="de-AT" sz="1800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AT" sz="1800" dirty="0" smtClean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</a:t>
                      </a:r>
                      <a:endParaRPr lang="de-AT" sz="1800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6477">
                <a:tc>
                  <a:txBody>
                    <a:bodyPr/>
                    <a:lstStyle/>
                    <a:p>
                      <a:pPr marL="361950" indent="0" algn="l">
                        <a:spcAft>
                          <a:spcPts val="0"/>
                        </a:spcAft>
                      </a:pPr>
                      <a:r>
                        <a:rPr lang="de-AT" sz="1800" dirty="0" smtClean="0">
                          <a:latin typeface="Calibri"/>
                          <a:ea typeface="Times New Roman"/>
                          <a:cs typeface="Arial"/>
                        </a:rPr>
                        <a:t>Sozialversicherungsträger</a:t>
                      </a:r>
                      <a:endParaRPr lang="de-AT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AT" sz="1800" dirty="0" smtClean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0,4</a:t>
                      </a:r>
                      <a:endParaRPr lang="de-AT" sz="1800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AT" sz="1800" dirty="0" smtClean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0,3</a:t>
                      </a:r>
                      <a:endParaRPr lang="de-AT" sz="1800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AT" sz="1800" dirty="0" smtClean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0,1</a:t>
                      </a:r>
                      <a:endParaRPr lang="de-AT" sz="1800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AT" sz="1800" dirty="0" smtClean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0,1</a:t>
                      </a:r>
                      <a:endParaRPr lang="de-AT" sz="1800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5534">
                <a:tc>
                  <a:txBody>
                    <a:bodyPr/>
                    <a:lstStyle/>
                    <a:p>
                      <a:r>
                        <a:rPr lang="de-DE" dirty="0" smtClean="0"/>
                        <a:t>Bruttoinlandsprodukt</a:t>
                      </a:r>
                      <a:r>
                        <a:rPr lang="de-DE" baseline="0" dirty="0" smtClean="0"/>
                        <a:t> (BIP)</a:t>
                      </a:r>
                      <a:endParaRPr lang="de-A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solidFill>
                            <a:srgbClr val="333333"/>
                          </a:solidFill>
                        </a:rPr>
                        <a:t>322,6</a:t>
                      </a:r>
                      <a:endParaRPr lang="de-AT" dirty="0">
                        <a:solidFill>
                          <a:srgbClr val="33333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solidFill>
                            <a:srgbClr val="333333"/>
                          </a:solidFill>
                        </a:rPr>
                        <a:t>329,0</a:t>
                      </a:r>
                      <a:endParaRPr lang="de-AT" dirty="0">
                        <a:solidFill>
                          <a:srgbClr val="33333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solidFill>
                            <a:srgbClr val="333333"/>
                          </a:solidFill>
                        </a:rPr>
                        <a:t>100,0</a:t>
                      </a:r>
                      <a:endParaRPr lang="de-AT" dirty="0">
                        <a:solidFill>
                          <a:srgbClr val="33333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solidFill>
                            <a:srgbClr val="333333"/>
                          </a:solidFill>
                        </a:rPr>
                        <a:t>100,0</a:t>
                      </a:r>
                    </a:p>
                  </a:txBody>
                  <a:tcPr anchor="ctr"/>
                </a:tc>
              </a:tr>
              <a:tr h="390875">
                <a:tc gridSpan="5"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Q: STATISTIK AUSTRIA. Öffentliches Defizit  2013 - 2014, BIP 2013. BIP Schätzung 2014 WIFO.</a:t>
                      </a:r>
                      <a:br>
                        <a:rPr lang="de-DE" sz="1200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de-DE" sz="1200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Anm.: (-)/(+)</a:t>
                      </a:r>
                      <a:r>
                        <a:rPr lang="de-DE" sz="1200" baseline="0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Defizit/Überschuss</a:t>
                      </a:r>
                      <a:endParaRPr lang="de-AT" sz="1200" dirty="0">
                        <a:solidFill>
                          <a:srgbClr val="333333"/>
                        </a:solidFill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640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Schuldenstand 2013/2014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107328"/>
            <a:ext cx="8496944" cy="4525963"/>
          </a:xfrm>
        </p:spPr>
        <p:txBody>
          <a:bodyPr/>
          <a:lstStyle/>
          <a:p>
            <a:pPr>
              <a:buClrTx/>
              <a:buNone/>
            </a:pPr>
            <a:endParaRPr lang="de-DE" dirty="0" smtClean="0"/>
          </a:p>
          <a:p>
            <a:pPr>
              <a:buClrTx/>
              <a:buNone/>
            </a:pPr>
            <a:endParaRPr lang="de-AT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957033"/>
              </p:ext>
            </p:extLst>
          </p:nvPr>
        </p:nvGraphicFramePr>
        <p:xfrm>
          <a:off x="395534" y="1052738"/>
          <a:ext cx="8352930" cy="5112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6826"/>
                <a:gridCol w="1204026"/>
                <a:gridCol w="1204026"/>
                <a:gridCol w="1204026"/>
                <a:gridCol w="1204026"/>
              </a:tblGrid>
              <a:tr h="51125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800" b="1" dirty="0">
                          <a:latin typeface="Calibri"/>
                          <a:ea typeface="Times New Roman"/>
                          <a:cs typeface="Times New Roman"/>
                        </a:rPr>
                        <a:t>Sektor / Teilsektoren</a:t>
                      </a: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800" b="1" dirty="0">
                          <a:latin typeface="Calibri"/>
                          <a:ea typeface="Times New Roman"/>
                          <a:cs typeface="Times New Roman"/>
                        </a:rPr>
                        <a:t>Jahr 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511257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800" b="1" baseline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2013</a:t>
                      </a:r>
                      <a:endParaRPr lang="de-AT" sz="1800" b="1" baseline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800" b="1" baseline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2014</a:t>
                      </a:r>
                      <a:endParaRPr lang="de-AT" sz="1800" b="1" baseline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800" b="1" baseline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2013</a:t>
                      </a:r>
                      <a:endParaRPr lang="de-AT" sz="1800" b="1" baseline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800" b="1" baseline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2014</a:t>
                      </a:r>
                      <a:endParaRPr lang="de-AT" sz="1800" b="1" baseline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  <a:tr h="511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AT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800" dirty="0">
                          <a:latin typeface="Calibri"/>
                          <a:ea typeface="Times New Roman"/>
                          <a:cs typeface="Times New Roman"/>
                        </a:rPr>
                        <a:t>in Mrd. €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800" dirty="0">
                          <a:latin typeface="Calibri"/>
                          <a:ea typeface="Times New Roman"/>
                          <a:cs typeface="Times New Roman"/>
                        </a:rPr>
                        <a:t>in % des BIP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511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800" b="1" dirty="0">
                          <a:latin typeface="Calibri"/>
                          <a:ea typeface="Times New Roman"/>
                          <a:cs typeface="Arial"/>
                        </a:rPr>
                        <a:t>Staat  insgesamt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AT" sz="1800" b="1" dirty="0" smtClean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261,0</a:t>
                      </a:r>
                      <a:endParaRPr lang="de-AT" sz="1800" b="1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AT" sz="1800" b="1" dirty="0" smtClean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278,1</a:t>
                      </a:r>
                      <a:endParaRPr lang="de-AT" sz="1800" b="1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AT" sz="1800" b="1" dirty="0" smtClean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80,9</a:t>
                      </a:r>
                      <a:endParaRPr lang="de-AT" sz="1800" b="1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AT" sz="1800" b="1" dirty="0" smtClean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84,5</a:t>
                      </a:r>
                      <a:endParaRPr lang="de-AT" sz="1800" b="1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1257">
                <a:tc>
                  <a:txBody>
                    <a:bodyPr/>
                    <a:lstStyle/>
                    <a:p>
                      <a:pPr marL="361950" indent="0">
                        <a:spcAft>
                          <a:spcPts val="0"/>
                        </a:spcAft>
                      </a:pPr>
                      <a:r>
                        <a:rPr lang="de-AT" sz="1800" dirty="0">
                          <a:latin typeface="Calibri"/>
                          <a:ea typeface="Times New Roman"/>
                          <a:cs typeface="Arial"/>
                        </a:rPr>
                        <a:t>Bund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AT" sz="1800" dirty="0" smtClean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226,6</a:t>
                      </a:r>
                      <a:endParaRPr lang="de-AT" sz="1800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AT" sz="1800" dirty="0" smtClean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243,6</a:t>
                      </a:r>
                      <a:endParaRPr lang="de-AT" sz="1800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AT" sz="1800" dirty="0" smtClean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70,2</a:t>
                      </a:r>
                      <a:endParaRPr lang="de-AT" sz="1800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AT" sz="1800" dirty="0" smtClean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74,0</a:t>
                      </a:r>
                      <a:endParaRPr lang="de-AT" sz="1800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1257">
                <a:tc>
                  <a:txBody>
                    <a:bodyPr/>
                    <a:lstStyle/>
                    <a:p>
                      <a:pPr marL="361950" indent="0">
                        <a:spcAft>
                          <a:spcPts val="0"/>
                        </a:spcAft>
                      </a:pPr>
                      <a:r>
                        <a:rPr lang="de-AT" sz="1800" dirty="0">
                          <a:latin typeface="Calibri"/>
                          <a:ea typeface="Times New Roman"/>
                          <a:cs typeface="Arial"/>
                        </a:rPr>
                        <a:t>Bundesländer (ohne Wien)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AT" sz="1800" dirty="0" smtClean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20,1</a:t>
                      </a:r>
                      <a:endParaRPr lang="de-AT" sz="1800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AT" sz="1800" dirty="0" smtClean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20,2</a:t>
                      </a:r>
                      <a:endParaRPr lang="de-AT" sz="1800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AT" sz="1800" dirty="0" smtClean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6,2</a:t>
                      </a:r>
                      <a:endParaRPr lang="de-AT" sz="1800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AT" sz="1800" dirty="0" smtClean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6,1</a:t>
                      </a:r>
                      <a:endParaRPr lang="de-AT" sz="1800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1257">
                <a:tc>
                  <a:txBody>
                    <a:bodyPr/>
                    <a:lstStyle/>
                    <a:p>
                      <a:pPr marL="361950" indent="0">
                        <a:spcAft>
                          <a:spcPts val="0"/>
                        </a:spcAft>
                      </a:pPr>
                      <a:r>
                        <a:rPr lang="de-AT" sz="1800" dirty="0">
                          <a:latin typeface="Calibri"/>
                          <a:ea typeface="Times New Roman"/>
                          <a:cs typeface="Arial"/>
                        </a:rPr>
                        <a:t>Gemeinden (einschl. Wien)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AT" sz="1800" dirty="0" smtClean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12,5</a:t>
                      </a:r>
                      <a:endParaRPr lang="de-AT" sz="1800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AT" sz="1800" dirty="0" smtClean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13,0</a:t>
                      </a:r>
                      <a:endParaRPr lang="de-AT" sz="1800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AT" sz="1800" dirty="0" smtClean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3,9</a:t>
                      </a:r>
                      <a:endParaRPr lang="de-AT" sz="1800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AT" sz="1800" dirty="0" smtClean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3,9</a:t>
                      </a:r>
                      <a:endParaRPr lang="de-AT" sz="1800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1257">
                <a:tc>
                  <a:txBody>
                    <a:bodyPr/>
                    <a:lstStyle/>
                    <a:p>
                      <a:pPr marL="361950" indent="0">
                        <a:spcAft>
                          <a:spcPts val="0"/>
                        </a:spcAft>
                      </a:pPr>
                      <a:r>
                        <a:rPr lang="de-AT" sz="1800" dirty="0" smtClean="0">
                          <a:latin typeface="Calibri"/>
                          <a:ea typeface="Times New Roman"/>
                          <a:cs typeface="Arial"/>
                        </a:rPr>
                        <a:t>Sozialversicherungsträger</a:t>
                      </a:r>
                      <a:endParaRPr lang="de-AT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AT" sz="1800" dirty="0" smtClean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1,7</a:t>
                      </a:r>
                      <a:endParaRPr lang="de-AT" sz="1800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AT" sz="1800" dirty="0" smtClean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1,3</a:t>
                      </a:r>
                      <a:endParaRPr lang="de-AT" sz="1800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AT" sz="1800" dirty="0" smtClean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0,5</a:t>
                      </a:r>
                      <a:endParaRPr lang="de-AT" sz="1800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AT" sz="1800" dirty="0" smtClean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0,4</a:t>
                      </a:r>
                      <a:endParaRPr lang="de-AT" sz="1800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1257">
                <a:tc>
                  <a:txBody>
                    <a:bodyPr/>
                    <a:lstStyle/>
                    <a:p>
                      <a:r>
                        <a:rPr lang="de-DE" dirty="0" smtClean="0"/>
                        <a:t>Bruttoinlandsprodukt</a:t>
                      </a:r>
                      <a:r>
                        <a:rPr lang="de-DE" baseline="0" dirty="0" smtClean="0"/>
                        <a:t> (BIP)</a:t>
                      </a:r>
                      <a:endParaRPr lang="de-A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solidFill>
                            <a:srgbClr val="333333"/>
                          </a:solidFill>
                        </a:rPr>
                        <a:t>322,6</a:t>
                      </a:r>
                      <a:endParaRPr lang="de-AT" dirty="0">
                        <a:solidFill>
                          <a:srgbClr val="33333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solidFill>
                            <a:srgbClr val="333333"/>
                          </a:solidFill>
                        </a:rPr>
                        <a:t>329,0</a:t>
                      </a:r>
                      <a:endParaRPr lang="de-AT" dirty="0">
                        <a:solidFill>
                          <a:srgbClr val="33333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solidFill>
                            <a:srgbClr val="333333"/>
                          </a:solidFill>
                        </a:rPr>
                        <a:t>100,0</a:t>
                      </a:r>
                      <a:endParaRPr lang="de-AT" dirty="0">
                        <a:solidFill>
                          <a:srgbClr val="33333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solidFill>
                            <a:srgbClr val="333333"/>
                          </a:solidFill>
                        </a:rPr>
                        <a:t>100,0</a:t>
                      </a:r>
                    </a:p>
                  </a:txBody>
                  <a:tcPr anchor="ctr"/>
                </a:tc>
              </a:tr>
              <a:tr h="511257">
                <a:tc gridSpan="5"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Q: STATISTIK AUSTRIA. Öffentlicher Schuldenstand  2013</a:t>
                      </a:r>
                      <a:r>
                        <a:rPr lang="de-DE" sz="1200" baseline="0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200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- 2014, BIP 2013. BIP Schätzung 2014 WIFO. </a:t>
                      </a:r>
                      <a:endParaRPr lang="de-AT" sz="1200" dirty="0">
                        <a:solidFill>
                          <a:srgbClr val="333333"/>
                        </a:solidFill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240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6972828" cy="482440"/>
          </a:xfrm>
        </p:spPr>
        <p:txBody>
          <a:bodyPr/>
          <a:lstStyle/>
          <a:p>
            <a:r>
              <a:rPr lang="de-DE" dirty="0" smtClean="0"/>
              <a:t>Struktur </a:t>
            </a:r>
            <a:r>
              <a:rPr lang="de-DE" smtClean="0"/>
              <a:t>der Staatseinnahmen</a:t>
            </a:r>
            <a:endParaRPr lang="de-AT" sz="20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6" name="Diagramm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473542"/>
              </p:ext>
            </p:extLst>
          </p:nvPr>
        </p:nvGraphicFramePr>
        <p:xfrm>
          <a:off x="180000" y="908720"/>
          <a:ext cx="878497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595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35107"/>
            <a:ext cx="6972828" cy="477054"/>
          </a:xfrm>
        </p:spPr>
        <p:txBody>
          <a:bodyPr/>
          <a:lstStyle/>
          <a:p>
            <a:r>
              <a:rPr lang="de-DE" dirty="0" smtClean="0"/>
              <a:t>Struktur der Staatsausgaben</a:t>
            </a:r>
            <a:endParaRPr lang="de-AT" sz="2000" dirty="0"/>
          </a:p>
        </p:txBody>
      </p:sp>
      <p:graphicFrame>
        <p:nvGraphicFramePr>
          <p:cNvPr id="15" name="Diagramm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270052"/>
              </p:ext>
            </p:extLst>
          </p:nvPr>
        </p:nvGraphicFramePr>
        <p:xfrm>
          <a:off x="35497" y="980728"/>
          <a:ext cx="8928991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2963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35107"/>
            <a:ext cx="6972828" cy="477054"/>
          </a:xfrm>
        </p:spPr>
        <p:txBody>
          <a:bodyPr/>
          <a:lstStyle/>
          <a:p>
            <a:r>
              <a:rPr lang="de-AT" sz="2800" dirty="0"/>
              <a:t>Haushaltsergebnisse </a:t>
            </a:r>
            <a:r>
              <a:rPr lang="de-AT" sz="2800" dirty="0" smtClean="0"/>
              <a:t>2011 </a:t>
            </a:r>
            <a:r>
              <a:rPr lang="de-AT" sz="2800" dirty="0"/>
              <a:t>– </a:t>
            </a:r>
            <a:r>
              <a:rPr lang="de-AT" sz="2800" dirty="0" smtClean="0"/>
              <a:t>2014</a:t>
            </a:r>
            <a:endParaRPr lang="de-AT" sz="2800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377455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de-AT" sz="1600" dirty="0" smtClean="0">
                <a:solidFill>
                  <a:srgbClr val="AE002C"/>
                </a:solidFill>
              </a:rPr>
              <a:t>Öffentliches Defizit nach Teilsektoren des Staates und Bundesländern (gemäß ESVG 2010)</a:t>
            </a:r>
            <a:endParaRPr lang="de-DE" sz="1600" dirty="0" smtClean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endParaRPr lang="de-AT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709911"/>
              </p:ext>
            </p:extLst>
          </p:nvPr>
        </p:nvGraphicFramePr>
        <p:xfrm>
          <a:off x="395536" y="1268760"/>
          <a:ext cx="8208908" cy="4968554"/>
        </p:xfrm>
        <a:graphic>
          <a:graphicData uri="http://schemas.openxmlformats.org/drawingml/2006/table">
            <a:tbl>
              <a:tblPr/>
              <a:tblGrid>
                <a:gridCol w="2172948"/>
                <a:gridCol w="754495"/>
                <a:gridCol w="754495"/>
                <a:gridCol w="754495"/>
                <a:gridCol w="754495"/>
                <a:gridCol w="754495"/>
                <a:gridCol w="754495"/>
                <a:gridCol w="754495"/>
                <a:gridCol w="754495"/>
              </a:tblGrid>
              <a:tr h="2590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 err="1" smtClean="0">
                          <a:effectLst/>
                          <a:latin typeface="Calibri"/>
                        </a:rPr>
                        <a:t>Sektor</a:t>
                      </a:r>
                      <a:r>
                        <a:rPr lang="en-GB" sz="1100" b="1" i="0" u="none" strike="noStrike" dirty="0" smtClean="0">
                          <a:effectLst/>
                          <a:latin typeface="Calibri"/>
                        </a:rPr>
                        <a:t>/</a:t>
                      </a:r>
                      <a:r>
                        <a:rPr lang="en-GB" sz="1100" b="1" i="0" u="none" strike="noStrike" dirty="0" err="1" smtClean="0">
                          <a:effectLst/>
                          <a:latin typeface="Calibri"/>
                        </a:rPr>
                        <a:t>Teilsektor</a:t>
                      </a:r>
                      <a:r>
                        <a:rPr lang="en-GB" sz="1100" b="1" i="0" u="none" strike="noStrike" dirty="0" smtClean="0">
                          <a:effectLst/>
                          <a:latin typeface="Calibri"/>
                        </a:rPr>
                        <a:t>/</a:t>
                      </a:r>
                      <a:r>
                        <a:rPr lang="en-GB" sz="1100" b="1" i="0" u="none" strike="noStrike" dirty="0" err="1" smtClean="0">
                          <a:effectLst/>
                          <a:latin typeface="Calibri"/>
                        </a:rPr>
                        <a:t>Bundesland</a:t>
                      </a:r>
                      <a:endParaRPr lang="en-GB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effectLst/>
                          <a:latin typeface="Calibri"/>
                        </a:rPr>
                        <a:t>in Mio. EUR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effectLst/>
                          <a:latin typeface="Calibri"/>
                        </a:rPr>
                        <a:t>in % des Bruttoinlandsproduktes (BIP)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257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err="1">
                          <a:effectLst/>
                          <a:latin typeface="Calibri"/>
                        </a:rPr>
                        <a:t>Sektor</a:t>
                      </a:r>
                      <a:r>
                        <a:rPr lang="en-GB" sz="1100" b="1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GB" sz="1100" b="1" i="0" u="none" strike="noStrike" dirty="0" err="1">
                          <a:effectLst/>
                          <a:latin typeface="Calibri"/>
                        </a:rPr>
                        <a:t>Staat</a:t>
                      </a:r>
                      <a:r>
                        <a:rPr lang="en-GB" sz="1100" b="1" i="0" u="none" strike="noStrike" dirty="0">
                          <a:effectLst/>
                          <a:latin typeface="Calibri"/>
                        </a:rPr>
                        <a:t>, </a:t>
                      </a:r>
                      <a:r>
                        <a:rPr lang="en-GB" sz="1100" b="1" i="0" u="none" strike="noStrike" dirty="0" err="1">
                          <a:effectLst/>
                          <a:latin typeface="Calibri"/>
                        </a:rPr>
                        <a:t>insgesamt</a:t>
                      </a:r>
                      <a:endParaRPr lang="en-GB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 dirty="0">
                          <a:effectLst/>
                          <a:latin typeface="Calibri"/>
                        </a:rPr>
                        <a:t>-7.907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 dirty="0">
                          <a:effectLst/>
                          <a:latin typeface="Calibri"/>
                        </a:rPr>
                        <a:t>-6.919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 dirty="0">
                          <a:effectLst/>
                          <a:latin typeface="Calibri"/>
                        </a:rPr>
                        <a:t>-4.144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 dirty="0">
                          <a:effectLst/>
                          <a:latin typeface="Calibri"/>
                        </a:rPr>
                        <a:t>-7.916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effectLst/>
                          <a:latin typeface="Calibri"/>
                        </a:rPr>
                        <a:t>-2,56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effectLst/>
                          <a:latin typeface="Calibri"/>
                        </a:rPr>
                        <a:t>-2,18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effectLst/>
                          <a:latin typeface="Calibri"/>
                        </a:rPr>
                        <a:t>-1,28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effectLst/>
                          <a:latin typeface="Calibri"/>
                        </a:rPr>
                        <a:t>-2,41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257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err="1">
                          <a:effectLst/>
                          <a:latin typeface="Calibri"/>
                        </a:rPr>
                        <a:t>Bundessektor</a:t>
                      </a:r>
                      <a:endParaRPr lang="en-GB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effectLst/>
                          <a:latin typeface="Calibri"/>
                        </a:rPr>
                        <a:t>-7.212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effectLst/>
                          <a:latin typeface="Calibri"/>
                        </a:rPr>
                        <a:t>-6.884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effectLst/>
                          <a:latin typeface="Calibri"/>
                        </a:rPr>
                        <a:t>-4.432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effectLst/>
                          <a:latin typeface="Calibri"/>
                        </a:rPr>
                        <a:t>-8.288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 dirty="0">
                          <a:effectLst/>
                          <a:latin typeface="Calibri"/>
                        </a:rPr>
                        <a:t>-2,34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 dirty="0">
                          <a:effectLst/>
                          <a:latin typeface="Calibri"/>
                        </a:rPr>
                        <a:t>-2,17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 dirty="0">
                          <a:effectLst/>
                          <a:latin typeface="Calibri"/>
                        </a:rPr>
                        <a:t>-1,37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effectLst/>
                          <a:latin typeface="Calibri"/>
                        </a:rPr>
                        <a:t>-2,52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57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err="1">
                          <a:effectLst/>
                          <a:latin typeface="Calibri"/>
                        </a:rPr>
                        <a:t>Bundesländer</a:t>
                      </a:r>
                      <a:r>
                        <a:rPr lang="en-GB" sz="1100" b="1" i="0" u="none" strike="noStrike" dirty="0">
                          <a:effectLst/>
                          <a:latin typeface="Calibri"/>
                        </a:rPr>
                        <a:t> (</a:t>
                      </a:r>
                      <a:r>
                        <a:rPr lang="en-GB" sz="1100" b="1" i="0" u="none" strike="noStrike" dirty="0" err="1">
                          <a:effectLst/>
                          <a:latin typeface="Calibri"/>
                        </a:rPr>
                        <a:t>einschl</a:t>
                      </a:r>
                      <a:r>
                        <a:rPr lang="en-GB" sz="1100" b="1" i="0" u="none" strike="noStrike" dirty="0">
                          <a:effectLst/>
                          <a:latin typeface="Calibri"/>
                        </a:rPr>
                        <a:t>. Wien)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effectLst/>
                          <a:latin typeface="Calibri"/>
                        </a:rPr>
                        <a:t>-1.603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 dirty="0">
                          <a:effectLst/>
                          <a:latin typeface="Calibri"/>
                        </a:rPr>
                        <a:t>-776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effectLst/>
                          <a:latin typeface="Calibri"/>
                        </a:rPr>
                        <a:t>-282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effectLst/>
                          <a:latin typeface="Calibri"/>
                        </a:rPr>
                        <a:t>-58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effectLst/>
                          <a:latin typeface="Calibri"/>
                        </a:rPr>
                        <a:t>-0,52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effectLst/>
                          <a:latin typeface="Calibri"/>
                        </a:rPr>
                        <a:t>-0,24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 dirty="0">
                          <a:effectLst/>
                          <a:latin typeface="Calibri"/>
                        </a:rPr>
                        <a:t>-0,09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 dirty="0">
                          <a:effectLst/>
                          <a:latin typeface="Calibri"/>
                        </a:rPr>
                        <a:t>-0,02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79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>
                          <a:effectLst/>
                          <a:latin typeface="Calibri"/>
                        </a:rPr>
                        <a:t>darunter</a:t>
                      </a:r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 Wien</a:t>
                      </a:r>
                    </a:p>
                  </a:txBody>
                  <a:tcPr marL="22860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-498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-238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-107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-100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-0,16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-0,08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-0,03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-0,03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762"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0" i="0" u="none" strike="noStrike">
                          <a:effectLst/>
                          <a:latin typeface="Calibri"/>
                        </a:rPr>
                        <a:t>Außerbudg. EH, Kammern der Bundesländer (einschl. Wien)</a:t>
                      </a:r>
                    </a:p>
                  </a:txBody>
                  <a:tcPr marL="22860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 dirty="0"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326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0,10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57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effectLst/>
                          <a:latin typeface="Calibri"/>
                        </a:rPr>
                        <a:t>Gemeindeebene (ohne Wien)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effectLst/>
                          <a:latin typeface="Calibri"/>
                        </a:rPr>
                        <a:t>275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effectLst/>
                          <a:latin typeface="Calibri"/>
                        </a:rPr>
                        <a:t>198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effectLst/>
                          <a:latin typeface="Calibri"/>
                        </a:rPr>
                        <a:t>158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effectLst/>
                          <a:latin typeface="Calibri"/>
                        </a:rPr>
                        <a:t>0,09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effectLst/>
                          <a:latin typeface="Calibri"/>
                        </a:rPr>
                        <a:t>0,06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effectLst/>
                          <a:latin typeface="Calibri"/>
                        </a:rPr>
                        <a:t>0,05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 dirty="0">
                          <a:effectLst/>
                          <a:latin typeface="Calibri"/>
                        </a:rPr>
                        <a:t>0,05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1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Burgenland</a:t>
                      </a:r>
                    </a:p>
                  </a:txBody>
                  <a:tcPr marL="22860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-39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err="1">
                          <a:effectLst/>
                          <a:latin typeface="Calibri"/>
                        </a:rPr>
                        <a:t>n.v</a:t>
                      </a:r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-0,01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err="1">
                          <a:effectLst/>
                          <a:latin typeface="Calibri"/>
                        </a:rPr>
                        <a:t>n.v</a:t>
                      </a:r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1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Kärnten</a:t>
                      </a:r>
                    </a:p>
                  </a:txBody>
                  <a:tcPr marL="22860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err="1">
                          <a:effectLst/>
                          <a:latin typeface="Calibri"/>
                        </a:rPr>
                        <a:t>n.v</a:t>
                      </a:r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0,01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0,01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err="1">
                          <a:effectLst/>
                          <a:latin typeface="Calibri"/>
                        </a:rPr>
                        <a:t>n.v</a:t>
                      </a:r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1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>
                          <a:effectLst/>
                          <a:latin typeface="Calibri"/>
                        </a:rPr>
                        <a:t>Niederösterreich</a:t>
                      </a:r>
                      <a:endParaRPr lang="en-GB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22860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n.v.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0,03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0,03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0,02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n.v.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1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Oberösterreich</a:t>
                      </a:r>
                    </a:p>
                  </a:txBody>
                  <a:tcPr marL="22860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-75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-27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n.v.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-0,02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-0,01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0,01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err="1">
                          <a:effectLst/>
                          <a:latin typeface="Calibri"/>
                        </a:rPr>
                        <a:t>n.v</a:t>
                      </a:r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1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Salzburg</a:t>
                      </a:r>
                    </a:p>
                  </a:txBody>
                  <a:tcPr marL="22860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-11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n.v.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0,02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0,01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n.v.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1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Steiermark</a:t>
                      </a:r>
                    </a:p>
                  </a:txBody>
                  <a:tcPr marL="22860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-47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n.v.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0,03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0,01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-0,01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err="1">
                          <a:effectLst/>
                          <a:latin typeface="Calibri"/>
                        </a:rPr>
                        <a:t>n.v</a:t>
                      </a:r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1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Tirol</a:t>
                      </a:r>
                    </a:p>
                  </a:txBody>
                  <a:tcPr marL="22860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n.v.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0,01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0,01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err="1">
                          <a:effectLst/>
                          <a:latin typeface="Calibri"/>
                        </a:rPr>
                        <a:t>n.v</a:t>
                      </a:r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1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Vorarlberg</a:t>
                      </a:r>
                    </a:p>
                  </a:txBody>
                  <a:tcPr marL="22860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n.v.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0,02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0,02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0,02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err="1">
                          <a:effectLst/>
                          <a:latin typeface="Calibri"/>
                        </a:rPr>
                        <a:t>n.v</a:t>
                      </a:r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57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effectLst/>
                          <a:latin typeface="Calibri"/>
                        </a:rPr>
                        <a:t>Sozialversicherungsträger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effectLst/>
                          <a:latin typeface="Calibri"/>
                        </a:rPr>
                        <a:t>633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effectLst/>
                          <a:latin typeface="Calibri"/>
                        </a:rPr>
                        <a:t>542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effectLst/>
                          <a:latin typeface="Calibri"/>
                        </a:rPr>
                        <a:t>418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effectLst/>
                          <a:latin typeface="Calibri"/>
                        </a:rPr>
                        <a:t>271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 dirty="0">
                          <a:effectLst/>
                          <a:latin typeface="Calibri"/>
                        </a:rPr>
                        <a:t>0,20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 dirty="0">
                          <a:effectLst/>
                          <a:latin typeface="Calibri"/>
                        </a:rPr>
                        <a:t>0,17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effectLst/>
                          <a:latin typeface="Calibri"/>
                        </a:rPr>
                        <a:t>0,13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 dirty="0">
                          <a:effectLst/>
                          <a:latin typeface="Calibri"/>
                        </a:rPr>
                        <a:t>0,08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8846">
                <a:tc gridSpan="9">
                  <a:txBody>
                    <a:bodyPr/>
                    <a:lstStyle/>
                    <a:p>
                      <a:pPr algn="l" fontAlgn="b"/>
                      <a:r>
                        <a:rPr lang="de-AT" sz="1100" b="0" i="0" u="none" strike="noStrike" dirty="0">
                          <a:effectLst/>
                          <a:latin typeface="Calibri"/>
                        </a:rPr>
                        <a:t>Q: STATISTIK AUSTRIA. Erstellt am 30.03.2015. Daten gemäß ESVG 2010. Berichtsjahre 2011-2013: Bundessektor, Bundesländer und Gemeindeebene einschließlich außerbudgetärer Einheiten, Landeskammern den einzelnen Bundesländern zugeordnet. Berichtsjahr 2014: Außerbudgetäre Einheiten </a:t>
                      </a:r>
                      <a:r>
                        <a:rPr lang="de-AT" sz="1100" b="0" i="0" u="none" strike="noStrike" dirty="0" smtClean="0">
                          <a:effectLst/>
                          <a:latin typeface="Calibri"/>
                        </a:rPr>
                        <a:t>der Bundesländer </a:t>
                      </a:r>
                      <a:r>
                        <a:rPr lang="de-AT" sz="1100" b="0" i="0" u="none" strike="noStrike" dirty="0">
                          <a:effectLst/>
                          <a:latin typeface="Calibri"/>
                        </a:rPr>
                        <a:t>(inkl. Wien) nur in Summe. Schätzung für Gemeinden nur in Summe ausgewiesen (Schätzung inkl. außerbudgetärer Einheiten).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75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388" y="231855"/>
            <a:ext cx="6972300" cy="48244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AT" dirty="0"/>
              <a:t>Überarbeitung der Jahre vor </a:t>
            </a:r>
            <a:r>
              <a:rPr lang="de-AT" dirty="0" smtClean="0"/>
              <a:t>2013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7171" name="Inhaltsplatzhalter 4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040560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de-AT" altLang="en-US" sz="2000" dirty="0" smtClean="0"/>
              <a:t>September 2014: Erste Publikation von ESVG-2010-Daten für die Jahre 1995-2013</a:t>
            </a:r>
          </a:p>
          <a:p>
            <a:pPr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de-AT" altLang="en-US" sz="2000" dirty="0" smtClean="0"/>
              <a:t>März 2015: </a:t>
            </a:r>
          </a:p>
          <a:p>
            <a:pPr lvl="1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AT" altLang="en-US" sz="1800" dirty="0"/>
              <a:t>Erste Publikation von ESVG-2010-Daten für </a:t>
            </a:r>
            <a:r>
              <a:rPr lang="de-AT" altLang="en-US" sz="1800" dirty="0" smtClean="0"/>
              <a:t>das Jahr 2014</a:t>
            </a:r>
          </a:p>
          <a:p>
            <a:pPr lvl="1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AT" altLang="en-US" sz="1800" dirty="0" smtClean="0"/>
              <a:t>Überarbeitung der Daten für die </a:t>
            </a:r>
            <a:r>
              <a:rPr lang="de-AT" altLang="en-US" sz="1800" dirty="0"/>
              <a:t>J</a:t>
            </a:r>
            <a:r>
              <a:rPr lang="de-AT" altLang="en-US" sz="1800" dirty="0" smtClean="0"/>
              <a:t>ahre vor 2014 aufgrund neuer </a:t>
            </a:r>
            <a:r>
              <a:rPr lang="de-AT" altLang="en-US" sz="1800" dirty="0"/>
              <a:t>I</a:t>
            </a:r>
            <a:r>
              <a:rPr lang="de-AT" altLang="en-US" sz="1800" dirty="0" smtClean="0"/>
              <a:t>nformationen</a:t>
            </a:r>
          </a:p>
          <a:p>
            <a:pPr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de-AT" altLang="en-US" sz="2000" dirty="0" smtClean="0"/>
              <a:t>Neue Informationen: </a:t>
            </a:r>
          </a:p>
          <a:p>
            <a:pPr lvl="1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AT" altLang="en-US" sz="1800" dirty="0" smtClean="0"/>
              <a:t>Bilaterale </a:t>
            </a:r>
            <a:r>
              <a:rPr lang="de-AT" altLang="en-US" sz="1800" dirty="0"/>
              <a:t>G</a:t>
            </a:r>
            <a:r>
              <a:rPr lang="de-AT" altLang="en-US" sz="1800" dirty="0" smtClean="0"/>
              <a:t>espräche mit allen Bundesländern im Februar und </a:t>
            </a:r>
            <a:r>
              <a:rPr lang="de-AT" altLang="en-US" sz="1800" dirty="0"/>
              <a:t>M</a:t>
            </a:r>
            <a:r>
              <a:rPr lang="de-AT" altLang="en-US" sz="1800" dirty="0" smtClean="0"/>
              <a:t>ärz 2015</a:t>
            </a:r>
          </a:p>
          <a:p>
            <a:pPr lvl="1">
              <a:lnSpc>
                <a:spcPct val="17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AT" altLang="en-US" sz="1800" dirty="0" smtClean="0"/>
              <a:t>Zusätzliche Recherchen bei „neuen Staatseinheiten“, z.B. Landeskrankenanstalten</a:t>
            </a:r>
          </a:p>
          <a:p>
            <a:pPr lvl="2">
              <a:lnSpc>
                <a:spcPct val="17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AT" altLang="en-US" sz="1600" dirty="0" smtClean="0"/>
              <a:t>Auswirkungen auch auf ausgegliederte Einheiten der Gemeindeebene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de-AT" altLang="en-US" sz="2000" dirty="0" smtClean="0"/>
              <a:t>Änderungen vor allem 2012 und 2013, vor allem in den Teilsektoren Bundesländer und Gemeinden</a:t>
            </a:r>
            <a:r>
              <a:rPr lang="de-AT" altLang="en-US" sz="1800" dirty="0"/>
              <a:t>		</a:t>
            </a:r>
            <a:r>
              <a:rPr lang="de-AT" altLang="en-US" sz="18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5551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1016</Words>
  <Application>Microsoft Office PowerPoint</Application>
  <PresentationFormat>Bildschirmpräsentation (4:3)</PresentationFormat>
  <Paragraphs>393</Paragraphs>
  <Slides>16</Slides>
  <Notes>15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16</vt:i4>
      </vt:variant>
    </vt:vector>
  </HeadingPairs>
  <TitlesOfParts>
    <vt:vector size="18" baseType="lpstr">
      <vt:lpstr>Larissa</vt:lpstr>
      <vt:lpstr>1_Larissa</vt:lpstr>
      <vt:lpstr>Gemeinsame Sitzung LGF/Gemeindebund Städtebund Gemeindeaufsichtsbehörden</vt:lpstr>
      <vt:lpstr>Maastricht-Statistiken / ESVG 2010</vt:lpstr>
      <vt:lpstr>Öffentliche Finanzen 2014</vt:lpstr>
      <vt:lpstr>Defizit 2013/2014</vt:lpstr>
      <vt:lpstr>Schuldenstand 2013/2014</vt:lpstr>
      <vt:lpstr>Struktur der Staatseinnahmen</vt:lpstr>
      <vt:lpstr>Struktur der Staatsausgaben</vt:lpstr>
      <vt:lpstr>Haushaltsergebnisse 2011 – 2014</vt:lpstr>
      <vt:lpstr>Überarbeitung der Jahre vor 2013</vt:lpstr>
      <vt:lpstr>Änderung des Öffentlichen Defizit 2013</vt:lpstr>
      <vt:lpstr>Änderung des Öffentlichen Schuldenstandes 2013</vt:lpstr>
      <vt:lpstr>Übersicht über die Einheiten des Öffentlichen Sektors gemäß ESVG - Stand März 2015</vt:lpstr>
      <vt:lpstr>Datenerhebung ab 2015 (1)</vt:lpstr>
      <vt:lpstr>Datenerhebung ab 2015 (2)</vt:lpstr>
      <vt:lpstr>Datenerhebung ab 2015 (3)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Clara Löcker</dc:creator>
  <cp:lastModifiedBy>KASZONI Akos</cp:lastModifiedBy>
  <cp:revision>203</cp:revision>
  <cp:lastPrinted>2014-10-24T08:41:41Z</cp:lastPrinted>
  <dcterms:created xsi:type="dcterms:W3CDTF">2011-01-18T14:17:10Z</dcterms:created>
  <dcterms:modified xsi:type="dcterms:W3CDTF">2015-04-28T13:58:24Z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