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16"/>
  </p:notesMasterIdLst>
  <p:handoutMasterIdLst>
    <p:handoutMasterId r:id="rId17"/>
  </p:handoutMasterIdLst>
  <p:sldIdLst>
    <p:sldId id="256" r:id="rId2"/>
    <p:sldId id="264" r:id="rId3"/>
    <p:sldId id="258" r:id="rId4"/>
    <p:sldId id="269" r:id="rId5"/>
    <p:sldId id="268" r:id="rId6"/>
    <p:sldId id="262" r:id="rId7"/>
    <p:sldId id="270" r:id="rId8"/>
    <p:sldId id="271" r:id="rId9"/>
    <p:sldId id="272" r:id="rId10"/>
    <p:sldId id="273" r:id="rId11"/>
    <p:sldId id="274" r:id="rId12"/>
    <p:sldId id="275" r:id="rId13"/>
    <p:sldId id="276" r:id="rId14"/>
    <p:sldId id="277" r:id="rId15"/>
  </p:sldIdLst>
  <p:sldSz cx="10080625" cy="7561263"/>
  <p:notesSz cx="6797675" cy="9928225"/>
  <p:defaultTextStyle>
    <a:defPPr>
      <a:defRPr lang="de-DE"/>
    </a:defPPr>
    <a:lvl1pPr algn="l" rtl="0" fontAlgn="base">
      <a:spcBef>
        <a:spcPct val="0"/>
      </a:spcBef>
      <a:spcAft>
        <a:spcPct val="0"/>
      </a:spcAft>
      <a:defRPr sz="1300" kern="1200">
        <a:solidFill>
          <a:schemeClr val="tx1"/>
        </a:solidFill>
        <a:latin typeface="Arial" charset="0"/>
        <a:ea typeface="+mn-ea"/>
        <a:cs typeface="+mn-cs"/>
      </a:defRPr>
    </a:lvl1pPr>
    <a:lvl2pPr marL="457200" algn="l" rtl="0" fontAlgn="base">
      <a:spcBef>
        <a:spcPct val="0"/>
      </a:spcBef>
      <a:spcAft>
        <a:spcPct val="0"/>
      </a:spcAft>
      <a:defRPr sz="1300" kern="1200">
        <a:solidFill>
          <a:schemeClr val="tx1"/>
        </a:solidFill>
        <a:latin typeface="Arial" charset="0"/>
        <a:ea typeface="+mn-ea"/>
        <a:cs typeface="+mn-cs"/>
      </a:defRPr>
    </a:lvl2pPr>
    <a:lvl3pPr marL="914400" algn="l" rtl="0" fontAlgn="base">
      <a:spcBef>
        <a:spcPct val="0"/>
      </a:spcBef>
      <a:spcAft>
        <a:spcPct val="0"/>
      </a:spcAft>
      <a:defRPr sz="1300" kern="1200">
        <a:solidFill>
          <a:schemeClr val="tx1"/>
        </a:solidFill>
        <a:latin typeface="Arial" charset="0"/>
        <a:ea typeface="+mn-ea"/>
        <a:cs typeface="+mn-cs"/>
      </a:defRPr>
    </a:lvl3pPr>
    <a:lvl4pPr marL="1371600" algn="l" rtl="0" fontAlgn="base">
      <a:spcBef>
        <a:spcPct val="0"/>
      </a:spcBef>
      <a:spcAft>
        <a:spcPct val="0"/>
      </a:spcAft>
      <a:defRPr sz="1300" kern="1200">
        <a:solidFill>
          <a:schemeClr val="tx1"/>
        </a:solidFill>
        <a:latin typeface="Arial" charset="0"/>
        <a:ea typeface="+mn-ea"/>
        <a:cs typeface="+mn-cs"/>
      </a:defRPr>
    </a:lvl4pPr>
    <a:lvl5pPr marL="1828800" algn="l" rtl="0" fontAlgn="base">
      <a:spcBef>
        <a:spcPct val="0"/>
      </a:spcBef>
      <a:spcAft>
        <a:spcPct val="0"/>
      </a:spcAft>
      <a:defRPr sz="1300" kern="1200">
        <a:solidFill>
          <a:schemeClr val="tx1"/>
        </a:solidFill>
        <a:latin typeface="Arial" charset="0"/>
        <a:ea typeface="+mn-ea"/>
        <a:cs typeface="+mn-cs"/>
      </a:defRPr>
    </a:lvl5pPr>
    <a:lvl6pPr marL="2286000" algn="l" defTabSz="914400" rtl="0" eaLnBrk="1" latinLnBrk="0" hangingPunct="1">
      <a:defRPr sz="1300" kern="1200">
        <a:solidFill>
          <a:schemeClr val="tx1"/>
        </a:solidFill>
        <a:latin typeface="Arial" charset="0"/>
        <a:ea typeface="+mn-ea"/>
        <a:cs typeface="+mn-cs"/>
      </a:defRPr>
    </a:lvl6pPr>
    <a:lvl7pPr marL="2743200" algn="l" defTabSz="914400" rtl="0" eaLnBrk="1" latinLnBrk="0" hangingPunct="1">
      <a:defRPr sz="1300" kern="1200">
        <a:solidFill>
          <a:schemeClr val="tx1"/>
        </a:solidFill>
        <a:latin typeface="Arial" charset="0"/>
        <a:ea typeface="+mn-ea"/>
        <a:cs typeface="+mn-cs"/>
      </a:defRPr>
    </a:lvl7pPr>
    <a:lvl8pPr marL="3200400" algn="l" defTabSz="914400" rtl="0" eaLnBrk="1" latinLnBrk="0" hangingPunct="1">
      <a:defRPr sz="1300" kern="1200">
        <a:solidFill>
          <a:schemeClr val="tx1"/>
        </a:solidFill>
        <a:latin typeface="Arial" charset="0"/>
        <a:ea typeface="+mn-ea"/>
        <a:cs typeface="+mn-cs"/>
      </a:defRPr>
    </a:lvl8pPr>
    <a:lvl9pPr marL="3657600" algn="l" defTabSz="914400" rtl="0" eaLnBrk="1" latinLnBrk="0" hangingPunct="1">
      <a:defRPr sz="13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E11B1E"/>
    <a:srgbClr val="D2D3D4"/>
    <a:srgbClr val="D5D5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50" autoAdjust="0"/>
    <p:restoredTop sz="81838" autoAdjust="0"/>
  </p:normalViewPr>
  <p:slideViewPr>
    <p:cSldViewPr>
      <p:cViewPr>
        <p:scale>
          <a:sx n="100" d="100"/>
          <a:sy n="100" d="100"/>
        </p:scale>
        <p:origin x="-1554" y="-156"/>
      </p:cViewPr>
      <p:guideLst>
        <p:guide orient="horz" pos="2382"/>
        <p:guide pos="3175"/>
      </p:guideLst>
    </p:cSldViewPr>
  </p:slideViewPr>
  <p:outlineViewPr>
    <p:cViewPr>
      <p:scale>
        <a:sx n="33" d="100"/>
        <a:sy n="33" d="100"/>
      </p:scale>
      <p:origin x="0" y="0"/>
    </p:cViewPr>
  </p:outlineViewPr>
  <p:notesTextViewPr>
    <p:cViewPr>
      <p:scale>
        <a:sx n="150" d="100"/>
        <a:sy n="150" d="100"/>
      </p:scale>
      <p:origin x="0" y="0"/>
    </p:cViewPr>
  </p:notesTextViewPr>
  <p:notesViewPr>
    <p:cSldViewPr>
      <p:cViewPr varScale="1">
        <p:scale>
          <a:sx n="66" d="100"/>
          <a:sy n="66" d="100"/>
        </p:scale>
        <p:origin x="-3154" y="-86"/>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6400"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21" tIns="45762" rIns="91521" bIns="45762" numCol="1" anchor="t" anchorCtr="0" compatLnSpc="1">
            <a:prstTxWarp prst="textNoShape">
              <a:avLst/>
            </a:prstTxWarp>
          </a:bodyPr>
          <a:lstStyle>
            <a:lvl1pPr>
              <a:defRPr sz="1200" smtClean="0"/>
            </a:lvl1pPr>
          </a:lstStyle>
          <a:p>
            <a:pPr>
              <a:defRPr/>
            </a:pPr>
            <a:endParaRPr lang="de-AT"/>
          </a:p>
        </p:txBody>
      </p:sp>
      <p:sp>
        <p:nvSpPr>
          <p:cNvPr id="6147" name="Rectangle 3"/>
          <p:cNvSpPr>
            <a:spLocks noGrp="1" noChangeArrowheads="1"/>
          </p:cNvSpPr>
          <p:nvPr>
            <p:ph type="dt" sz="quarter" idx="1"/>
          </p:nvPr>
        </p:nvSpPr>
        <p:spPr bwMode="auto">
          <a:xfrm>
            <a:off x="3849690" y="0"/>
            <a:ext cx="2946400"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21" tIns="45762" rIns="91521" bIns="45762" numCol="1" anchor="t" anchorCtr="0" compatLnSpc="1">
            <a:prstTxWarp prst="textNoShape">
              <a:avLst/>
            </a:prstTxWarp>
          </a:bodyPr>
          <a:lstStyle>
            <a:lvl1pPr algn="r">
              <a:defRPr sz="1200" smtClean="0"/>
            </a:lvl1pPr>
          </a:lstStyle>
          <a:p>
            <a:pPr>
              <a:defRPr/>
            </a:pPr>
            <a:endParaRPr lang="de-AT"/>
          </a:p>
        </p:txBody>
      </p:sp>
      <p:sp>
        <p:nvSpPr>
          <p:cNvPr id="6148" name="Rectangle 4"/>
          <p:cNvSpPr>
            <a:spLocks noGrp="1" noChangeArrowheads="1"/>
          </p:cNvSpPr>
          <p:nvPr>
            <p:ph type="ftr" sz="quarter" idx="2"/>
          </p:nvPr>
        </p:nvSpPr>
        <p:spPr bwMode="auto">
          <a:xfrm>
            <a:off x="0" y="9429672"/>
            <a:ext cx="2946400" cy="4969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21" tIns="45762" rIns="91521" bIns="45762" numCol="1" anchor="b" anchorCtr="0" compatLnSpc="1">
            <a:prstTxWarp prst="textNoShape">
              <a:avLst/>
            </a:prstTxWarp>
          </a:bodyPr>
          <a:lstStyle>
            <a:lvl1pPr>
              <a:defRPr sz="1200" smtClean="0"/>
            </a:lvl1pPr>
          </a:lstStyle>
          <a:p>
            <a:pPr>
              <a:defRPr/>
            </a:pPr>
            <a:endParaRPr lang="de-AT"/>
          </a:p>
        </p:txBody>
      </p:sp>
      <p:sp>
        <p:nvSpPr>
          <p:cNvPr id="6149" name="Rectangle 5"/>
          <p:cNvSpPr>
            <a:spLocks noGrp="1" noChangeArrowheads="1"/>
          </p:cNvSpPr>
          <p:nvPr>
            <p:ph type="sldNum" sz="quarter" idx="3"/>
          </p:nvPr>
        </p:nvSpPr>
        <p:spPr bwMode="auto">
          <a:xfrm>
            <a:off x="3849690" y="9429672"/>
            <a:ext cx="2946400" cy="4969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21" tIns="45762" rIns="91521" bIns="45762" numCol="1" anchor="b" anchorCtr="0" compatLnSpc="1">
            <a:prstTxWarp prst="textNoShape">
              <a:avLst/>
            </a:prstTxWarp>
          </a:bodyPr>
          <a:lstStyle>
            <a:lvl1pPr algn="r">
              <a:defRPr sz="1200" smtClean="0"/>
            </a:lvl1pPr>
          </a:lstStyle>
          <a:p>
            <a:pPr>
              <a:defRPr/>
            </a:pPr>
            <a:fld id="{E074A710-A423-45C9-81F4-416A6A902D5F}" type="slidenum">
              <a:rPr lang="de-AT"/>
              <a:pPr>
                <a:defRPr/>
              </a:pPr>
              <a:t>‹Nr.›</a:t>
            </a:fld>
            <a:endParaRPr lang="de-AT"/>
          </a:p>
        </p:txBody>
      </p:sp>
    </p:spTree>
    <p:extLst>
      <p:ext uri="{BB962C8B-B14F-4D97-AF65-F5344CB8AC3E}">
        <p14:creationId xmlns:p14="http://schemas.microsoft.com/office/powerpoint/2010/main" val="27638111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21" tIns="45762" rIns="91521" bIns="45762" numCol="1" anchor="t" anchorCtr="0" compatLnSpc="1">
            <a:prstTxWarp prst="textNoShape">
              <a:avLst/>
            </a:prstTxWarp>
          </a:bodyPr>
          <a:lstStyle>
            <a:lvl1pPr>
              <a:defRPr sz="1200" smtClean="0"/>
            </a:lvl1pPr>
          </a:lstStyle>
          <a:p>
            <a:pPr>
              <a:defRPr/>
            </a:pPr>
            <a:endParaRPr lang="de-AT"/>
          </a:p>
        </p:txBody>
      </p:sp>
      <p:sp>
        <p:nvSpPr>
          <p:cNvPr id="5123" name="Rectangle 3"/>
          <p:cNvSpPr>
            <a:spLocks noGrp="1" noChangeArrowheads="1"/>
          </p:cNvSpPr>
          <p:nvPr>
            <p:ph type="dt" idx="1"/>
          </p:nvPr>
        </p:nvSpPr>
        <p:spPr bwMode="auto">
          <a:xfrm>
            <a:off x="3849690" y="0"/>
            <a:ext cx="2946400"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21" tIns="45762" rIns="91521" bIns="45762" numCol="1" anchor="t" anchorCtr="0" compatLnSpc="1">
            <a:prstTxWarp prst="textNoShape">
              <a:avLst/>
            </a:prstTxWarp>
          </a:bodyPr>
          <a:lstStyle>
            <a:lvl1pPr algn="r">
              <a:defRPr sz="1200" smtClean="0"/>
            </a:lvl1pPr>
          </a:lstStyle>
          <a:p>
            <a:pPr>
              <a:defRPr/>
            </a:pPr>
            <a:endParaRPr lang="de-AT"/>
          </a:p>
        </p:txBody>
      </p:sp>
      <p:sp>
        <p:nvSpPr>
          <p:cNvPr id="922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79450" y="4715631"/>
            <a:ext cx="5438775" cy="44679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21" tIns="45762" rIns="91521" bIns="45762" numCol="1" anchor="t" anchorCtr="0" compatLnSpc="1">
            <a:prstTxWarp prst="textNoShape">
              <a:avLst/>
            </a:prstTxWarp>
          </a:bodyPr>
          <a:lstStyle/>
          <a:p>
            <a:pPr lvl="0"/>
            <a:r>
              <a:rPr lang="de-AT" noProof="0" smtClean="0"/>
              <a:t>Textmasterformate durch Klicken bearbeiten</a:t>
            </a:r>
          </a:p>
          <a:p>
            <a:pPr lvl="1"/>
            <a:r>
              <a:rPr lang="de-AT" noProof="0" smtClean="0"/>
              <a:t>Zweite Ebene</a:t>
            </a:r>
          </a:p>
          <a:p>
            <a:pPr lvl="2"/>
            <a:r>
              <a:rPr lang="de-AT" noProof="0" smtClean="0"/>
              <a:t>Dritte Ebene</a:t>
            </a:r>
          </a:p>
          <a:p>
            <a:pPr lvl="3"/>
            <a:r>
              <a:rPr lang="de-AT" noProof="0" smtClean="0"/>
              <a:t>Vierte Ebene</a:t>
            </a:r>
          </a:p>
          <a:p>
            <a:pPr lvl="4"/>
            <a:r>
              <a:rPr lang="de-AT" noProof="0" smtClean="0"/>
              <a:t>Fünfte Ebene</a:t>
            </a:r>
          </a:p>
        </p:txBody>
      </p:sp>
      <p:sp>
        <p:nvSpPr>
          <p:cNvPr id="5126" name="Rectangle 6"/>
          <p:cNvSpPr>
            <a:spLocks noGrp="1" noChangeArrowheads="1"/>
          </p:cNvSpPr>
          <p:nvPr>
            <p:ph type="ftr" sz="quarter" idx="4"/>
          </p:nvPr>
        </p:nvSpPr>
        <p:spPr bwMode="auto">
          <a:xfrm>
            <a:off x="0" y="9429672"/>
            <a:ext cx="2946400" cy="4969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21" tIns="45762" rIns="91521" bIns="45762" numCol="1" anchor="b" anchorCtr="0" compatLnSpc="1">
            <a:prstTxWarp prst="textNoShape">
              <a:avLst/>
            </a:prstTxWarp>
          </a:bodyPr>
          <a:lstStyle>
            <a:lvl1pPr>
              <a:defRPr sz="1200" smtClean="0"/>
            </a:lvl1pPr>
          </a:lstStyle>
          <a:p>
            <a:pPr>
              <a:defRPr/>
            </a:pPr>
            <a:endParaRPr lang="de-AT"/>
          </a:p>
        </p:txBody>
      </p:sp>
      <p:sp>
        <p:nvSpPr>
          <p:cNvPr id="5127" name="Rectangle 7"/>
          <p:cNvSpPr>
            <a:spLocks noGrp="1" noChangeArrowheads="1"/>
          </p:cNvSpPr>
          <p:nvPr>
            <p:ph type="sldNum" sz="quarter" idx="5"/>
          </p:nvPr>
        </p:nvSpPr>
        <p:spPr bwMode="auto">
          <a:xfrm>
            <a:off x="3849690" y="9429672"/>
            <a:ext cx="2946400" cy="4969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21" tIns="45762" rIns="91521" bIns="45762" numCol="1" anchor="b" anchorCtr="0" compatLnSpc="1">
            <a:prstTxWarp prst="textNoShape">
              <a:avLst/>
            </a:prstTxWarp>
          </a:bodyPr>
          <a:lstStyle>
            <a:lvl1pPr algn="r">
              <a:defRPr sz="1200" smtClean="0"/>
            </a:lvl1pPr>
          </a:lstStyle>
          <a:p>
            <a:pPr>
              <a:defRPr/>
            </a:pPr>
            <a:fld id="{DB35D6F0-956E-4737-BF08-3A4E5EC8733D}" type="slidenum">
              <a:rPr lang="de-AT"/>
              <a:pPr>
                <a:defRPr/>
              </a:pPr>
              <a:t>‹Nr.›</a:t>
            </a:fld>
            <a:endParaRPr lang="de-AT"/>
          </a:p>
        </p:txBody>
      </p:sp>
    </p:spTree>
    <p:extLst>
      <p:ext uri="{BB962C8B-B14F-4D97-AF65-F5344CB8AC3E}">
        <p14:creationId xmlns:p14="http://schemas.microsoft.com/office/powerpoint/2010/main" val="38001593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eaLnBrk="0" hangingPunct="0">
              <a:defRPr sz="1300">
                <a:solidFill>
                  <a:schemeClr val="tx1"/>
                </a:solidFill>
                <a:latin typeface="Arial" charset="0"/>
              </a:defRPr>
            </a:lvl1pPr>
            <a:lvl2pPr marL="743618" indent="-286007" eaLnBrk="0" hangingPunct="0">
              <a:defRPr sz="1300">
                <a:solidFill>
                  <a:schemeClr val="tx1"/>
                </a:solidFill>
                <a:latin typeface="Arial" charset="0"/>
              </a:defRPr>
            </a:lvl2pPr>
            <a:lvl3pPr marL="1144027" indent="-228806" eaLnBrk="0" hangingPunct="0">
              <a:defRPr sz="1300">
                <a:solidFill>
                  <a:schemeClr val="tx1"/>
                </a:solidFill>
                <a:latin typeface="Arial" charset="0"/>
              </a:defRPr>
            </a:lvl3pPr>
            <a:lvl4pPr marL="1601638" indent="-228806" eaLnBrk="0" hangingPunct="0">
              <a:defRPr sz="1300">
                <a:solidFill>
                  <a:schemeClr val="tx1"/>
                </a:solidFill>
                <a:latin typeface="Arial" charset="0"/>
              </a:defRPr>
            </a:lvl4pPr>
            <a:lvl5pPr marL="2059249" indent="-228806" eaLnBrk="0" hangingPunct="0">
              <a:defRPr sz="1300">
                <a:solidFill>
                  <a:schemeClr val="tx1"/>
                </a:solidFill>
                <a:latin typeface="Arial" charset="0"/>
              </a:defRPr>
            </a:lvl5pPr>
            <a:lvl6pPr marL="2516860" indent="-228806" eaLnBrk="0" fontAlgn="base" hangingPunct="0">
              <a:spcBef>
                <a:spcPct val="0"/>
              </a:spcBef>
              <a:spcAft>
                <a:spcPct val="0"/>
              </a:spcAft>
              <a:defRPr sz="1300">
                <a:solidFill>
                  <a:schemeClr val="tx1"/>
                </a:solidFill>
                <a:latin typeface="Arial" charset="0"/>
              </a:defRPr>
            </a:lvl6pPr>
            <a:lvl7pPr marL="2974472" indent="-228806" eaLnBrk="0" fontAlgn="base" hangingPunct="0">
              <a:spcBef>
                <a:spcPct val="0"/>
              </a:spcBef>
              <a:spcAft>
                <a:spcPct val="0"/>
              </a:spcAft>
              <a:defRPr sz="1300">
                <a:solidFill>
                  <a:schemeClr val="tx1"/>
                </a:solidFill>
                <a:latin typeface="Arial" charset="0"/>
              </a:defRPr>
            </a:lvl7pPr>
            <a:lvl8pPr marL="3432082" indent="-228806" eaLnBrk="0" fontAlgn="base" hangingPunct="0">
              <a:spcBef>
                <a:spcPct val="0"/>
              </a:spcBef>
              <a:spcAft>
                <a:spcPct val="0"/>
              </a:spcAft>
              <a:defRPr sz="1300">
                <a:solidFill>
                  <a:schemeClr val="tx1"/>
                </a:solidFill>
                <a:latin typeface="Arial" charset="0"/>
              </a:defRPr>
            </a:lvl8pPr>
            <a:lvl9pPr marL="3889693" indent="-228806" eaLnBrk="0" fontAlgn="base" hangingPunct="0">
              <a:spcBef>
                <a:spcPct val="0"/>
              </a:spcBef>
              <a:spcAft>
                <a:spcPct val="0"/>
              </a:spcAft>
              <a:defRPr sz="1300">
                <a:solidFill>
                  <a:schemeClr val="tx1"/>
                </a:solidFill>
                <a:latin typeface="Arial" charset="0"/>
              </a:defRPr>
            </a:lvl9pPr>
          </a:lstStyle>
          <a:p>
            <a:pPr eaLnBrk="1" hangingPunct="1"/>
            <a:fld id="{1796FB88-3686-4389-8A76-B32DF58749F8}" type="slidenum">
              <a:rPr lang="de-AT" sz="1200"/>
              <a:pPr eaLnBrk="1" hangingPunct="1"/>
              <a:t>1</a:t>
            </a:fld>
            <a:endParaRPr lang="de-AT" sz="1200" dirty="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de-DE"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eaLnBrk="0" hangingPunct="0">
              <a:defRPr sz="1300">
                <a:solidFill>
                  <a:schemeClr val="tx1"/>
                </a:solidFill>
                <a:latin typeface="Arial" charset="0"/>
              </a:defRPr>
            </a:lvl1pPr>
            <a:lvl2pPr marL="743618" indent="-286007" eaLnBrk="0" hangingPunct="0">
              <a:defRPr sz="1300">
                <a:solidFill>
                  <a:schemeClr val="tx1"/>
                </a:solidFill>
                <a:latin typeface="Arial" charset="0"/>
              </a:defRPr>
            </a:lvl2pPr>
            <a:lvl3pPr marL="1144027" indent="-228806" eaLnBrk="0" hangingPunct="0">
              <a:defRPr sz="1300">
                <a:solidFill>
                  <a:schemeClr val="tx1"/>
                </a:solidFill>
                <a:latin typeface="Arial" charset="0"/>
              </a:defRPr>
            </a:lvl3pPr>
            <a:lvl4pPr marL="1601638" indent="-228806" eaLnBrk="0" hangingPunct="0">
              <a:defRPr sz="1300">
                <a:solidFill>
                  <a:schemeClr val="tx1"/>
                </a:solidFill>
                <a:latin typeface="Arial" charset="0"/>
              </a:defRPr>
            </a:lvl4pPr>
            <a:lvl5pPr marL="2059249" indent="-228806" eaLnBrk="0" hangingPunct="0">
              <a:defRPr sz="1300">
                <a:solidFill>
                  <a:schemeClr val="tx1"/>
                </a:solidFill>
                <a:latin typeface="Arial" charset="0"/>
              </a:defRPr>
            </a:lvl5pPr>
            <a:lvl6pPr marL="2516860" indent="-228806" eaLnBrk="0" fontAlgn="base" hangingPunct="0">
              <a:spcBef>
                <a:spcPct val="0"/>
              </a:spcBef>
              <a:spcAft>
                <a:spcPct val="0"/>
              </a:spcAft>
              <a:defRPr sz="1300">
                <a:solidFill>
                  <a:schemeClr val="tx1"/>
                </a:solidFill>
                <a:latin typeface="Arial" charset="0"/>
              </a:defRPr>
            </a:lvl6pPr>
            <a:lvl7pPr marL="2974472" indent="-228806" eaLnBrk="0" fontAlgn="base" hangingPunct="0">
              <a:spcBef>
                <a:spcPct val="0"/>
              </a:spcBef>
              <a:spcAft>
                <a:spcPct val="0"/>
              </a:spcAft>
              <a:defRPr sz="1300">
                <a:solidFill>
                  <a:schemeClr val="tx1"/>
                </a:solidFill>
                <a:latin typeface="Arial" charset="0"/>
              </a:defRPr>
            </a:lvl7pPr>
            <a:lvl8pPr marL="3432082" indent="-228806" eaLnBrk="0" fontAlgn="base" hangingPunct="0">
              <a:spcBef>
                <a:spcPct val="0"/>
              </a:spcBef>
              <a:spcAft>
                <a:spcPct val="0"/>
              </a:spcAft>
              <a:defRPr sz="1300">
                <a:solidFill>
                  <a:schemeClr val="tx1"/>
                </a:solidFill>
                <a:latin typeface="Arial" charset="0"/>
              </a:defRPr>
            </a:lvl8pPr>
            <a:lvl9pPr marL="3889693" indent="-228806" eaLnBrk="0" fontAlgn="base" hangingPunct="0">
              <a:spcBef>
                <a:spcPct val="0"/>
              </a:spcBef>
              <a:spcAft>
                <a:spcPct val="0"/>
              </a:spcAft>
              <a:defRPr sz="1300">
                <a:solidFill>
                  <a:schemeClr val="tx1"/>
                </a:solidFill>
                <a:latin typeface="Arial" charset="0"/>
              </a:defRPr>
            </a:lvl9pPr>
          </a:lstStyle>
          <a:p>
            <a:pPr eaLnBrk="1" hangingPunct="1"/>
            <a:fld id="{2F833964-C193-4962-AAAA-AB5F18C61746}" type="slidenum">
              <a:rPr lang="de-AT" sz="1200"/>
              <a:pPr eaLnBrk="1" hangingPunct="1"/>
              <a:t>2</a:t>
            </a:fld>
            <a:endParaRPr lang="de-AT" sz="120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buFontTx/>
              <a:buNone/>
            </a:pPr>
            <a:endParaRPr lang="de-AT" sz="4000" b="1" i="1" baseline="0" smtClean="0">
              <a:solidFill>
                <a:srgbClr val="C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eaLnBrk="0" hangingPunct="0">
              <a:defRPr sz="1300">
                <a:solidFill>
                  <a:schemeClr val="tx1"/>
                </a:solidFill>
                <a:latin typeface="Arial" charset="0"/>
              </a:defRPr>
            </a:lvl1pPr>
            <a:lvl2pPr marL="743618" indent="-286007" eaLnBrk="0" hangingPunct="0">
              <a:defRPr sz="1300">
                <a:solidFill>
                  <a:schemeClr val="tx1"/>
                </a:solidFill>
                <a:latin typeface="Arial" charset="0"/>
              </a:defRPr>
            </a:lvl2pPr>
            <a:lvl3pPr marL="1144027" indent="-228806" eaLnBrk="0" hangingPunct="0">
              <a:defRPr sz="1300">
                <a:solidFill>
                  <a:schemeClr val="tx1"/>
                </a:solidFill>
                <a:latin typeface="Arial" charset="0"/>
              </a:defRPr>
            </a:lvl3pPr>
            <a:lvl4pPr marL="1601638" indent="-228806" eaLnBrk="0" hangingPunct="0">
              <a:defRPr sz="1300">
                <a:solidFill>
                  <a:schemeClr val="tx1"/>
                </a:solidFill>
                <a:latin typeface="Arial" charset="0"/>
              </a:defRPr>
            </a:lvl4pPr>
            <a:lvl5pPr marL="2059249" indent="-228806" eaLnBrk="0" hangingPunct="0">
              <a:defRPr sz="1300">
                <a:solidFill>
                  <a:schemeClr val="tx1"/>
                </a:solidFill>
                <a:latin typeface="Arial" charset="0"/>
              </a:defRPr>
            </a:lvl5pPr>
            <a:lvl6pPr marL="2516860" indent="-228806" eaLnBrk="0" fontAlgn="base" hangingPunct="0">
              <a:spcBef>
                <a:spcPct val="0"/>
              </a:spcBef>
              <a:spcAft>
                <a:spcPct val="0"/>
              </a:spcAft>
              <a:defRPr sz="1300">
                <a:solidFill>
                  <a:schemeClr val="tx1"/>
                </a:solidFill>
                <a:latin typeface="Arial" charset="0"/>
              </a:defRPr>
            </a:lvl6pPr>
            <a:lvl7pPr marL="2974472" indent="-228806" eaLnBrk="0" fontAlgn="base" hangingPunct="0">
              <a:spcBef>
                <a:spcPct val="0"/>
              </a:spcBef>
              <a:spcAft>
                <a:spcPct val="0"/>
              </a:spcAft>
              <a:defRPr sz="1300">
                <a:solidFill>
                  <a:schemeClr val="tx1"/>
                </a:solidFill>
                <a:latin typeface="Arial" charset="0"/>
              </a:defRPr>
            </a:lvl7pPr>
            <a:lvl8pPr marL="3432082" indent="-228806" eaLnBrk="0" fontAlgn="base" hangingPunct="0">
              <a:spcBef>
                <a:spcPct val="0"/>
              </a:spcBef>
              <a:spcAft>
                <a:spcPct val="0"/>
              </a:spcAft>
              <a:defRPr sz="1300">
                <a:solidFill>
                  <a:schemeClr val="tx1"/>
                </a:solidFill>
                <a:latin typeface="Arial" charset="0"/>
              </a:defRPr>
            </a:lvl8pPr>
            <a:lvl9pPr marL="3889693" indent="-228806" eaLnBrk="0" fontAlgn="base" hangingPunct="0">
              <a:spcBef>
                <a:spcPct val="0"/>
              </a:spcBef>
              <a:spcAft>
                <a:spcPct val="0"/>
              </a:spcAft>
              <a:defRPr sz="1300">
                <a:solidFill>
                  <a:schemeClr val="tx1"/>
                </a:solidFill>
                <a:latin typeface="Arial" charset="0"/>
              </a:defRPr>
            </a:lvl9pPr>
          </a:lstStyle>
          <a:p>
            <a:pPr eaLnBrk="1" hangingPunct="1"/>
            <a:fld id="{6D9CB6B8-FDA3-494F-B369-C8425F6B0AC3}" type="slidenum">
              <a:rPr lang="de-AT" sz="1200"/>
              <a:pPr eaLnBrk="1" hangingPunct="1"/>
              <a:t>3</a:t>
            </a:fld>
            <a:endParaRPr lang="de-AT" sz="1200"/>
          </a:p>
        </p:txBody>
      </p:sp>
      <p:sp>
        <p:nvSpPr>
          <p:cNvPr id="13315"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pPr eaLnBrk="1" fontAlgn="auto" latinLnBrk="0" hangingPunct="1"/>
            <a:r>
              <a:rPr lang="de-AT" sz="1200" kern="1200" baseline="0" smtClean="0">
                <a:solidFill>
                  <a:schemeClr val="dk1"/>
                </a:solidFill>
                <a:effectLst/>
                <a:latin typeface="Arial" charset="0"/>
                <a:ea typeface="+mn-ea"/>
                <a:cs typeface="+mn-cs"/>
              </a:rPr>
              <a:t>Die Einnahmenzuwächse </a:t>
            </a:r>
            <a:r>
              <a:rPr lang="de-AT" sz="1200" b="1" kern="1200" baseline="0" smtClean="0">
                <a:solidFill>
                  <a:schemeClr val="dk1"/>
                </a:solidFill>
                <a:effectLst/>
                <a:latin typeface="Arial" charset="0"/>
                <a:ea typeface="+mn-ea"/>
                <a:cs typeface="+mn-cs"/>
              </a:rPr>
              <a:t>im ersten Quartal (+5,5 %) </a:t>
            </a:r>
            <a:r>
              <a:rPr lang="de-AT" sz="1200" kern="1200" baseline="0" smtClean="0">
                <a:solidFill>
                  <a:schemeClr val="dk1"/>
                </a:solidFill>
                <a:effectLst/>
                <a:latin typeface="Arial" charset="0"/>
                <a:ea typeface="+mn-ea"/>
                <a:cs typeface="+mn-cs"/>
              </a:rPr>
              <a:t>werden praktisch ausschließlich von den Einkommen- und Vermögensteuern getragen. </a:t>
            </a:r>
          </a:p>
          <a:p>
            <a:pPr eaLnBrk="1" fontAlgn="auto" latinLnBrk="0" hangingPunct="1"/>
            <a:endParaRPr lang="de-AT" sz="1200" smtClean="0">
              <a:effectLst/>
            </a:endParaRPr>
          </a:p>
          <a:p>
            <a:pPr eaLnBrk="1" fontAlgn="auto" latinLnBrk="0" hangingPunct="1"/>
            <a:r>
              <a:rPr lang="de-AT" sz="1200" b="1" kern="1200" baseline="0" smtClean="0">
                <a:solidFill>
                  <a:schemeClr val="dk1"/>
                </a:solidFill>
                <a:effectLst/>
                <a:latin typeface="Arial" charset="0"/>
                <a:ea typeface="+mn-ea"/>
                <a:cs typeface="+mn-cs"/>
              </a:rPr>
              <a:t>Lohnsteue</a:t>
            </a:r>
            <a:r>
              <a:rPr lang="de-AT" sz="1200" kern="1200" baseline="0" smtClean="0">
                <a:solidFill>
                  <a:schemeClr val="dk1"/>
                </a:solidFill>
                <a:effectLst/>
                <a:latin typeface="Arial" charset="0"/>
                <a:ea typeface="+mn-ea"/>
                <a:cs typeface="+mn-cs"/>
              </a:rPr>
              <a:t>r entwickelte sich unauffällig, die </a:t>
            </a:r>
            <a:r>
              <a:rPr lang="de-AT" sz="1200" b="1" kern="1200" baseline="0" smtClean="0">
                <a:solidFill>
                  <a:schemeClr val="dk1"/>
                </a:solidFill>
                <a:effectLst/>
                <a:latin typeface="Arial" charset="0"/>
                <a:ea typeface="+mn-ea"/>
                <a:cs typeface="+mn-cs"/>
              </a:rPr>
              <a:t>Umsatzsteuer</a:t>
            </a:r>
            <a:r>
              <a:rPr lang="de-AT" sz="1200" kern="1200" baseline="0" smtClean="0">
                <a:solidFill>
                  <a:schemeClr val="dk1"/>
                </a:solidFill>
                <a:effectLst/>
                <a:latin typeface="Arial" charset="0"/>
                <a:ea typeface="+mn-ea"/>
                <a:cs typeface="+mn-cs"/>
              </a:rPr>
              <a:t> stagniert  derzeit praktisch.</a:t>
            </a:r>
          </a:p>
          <a:p>
            <a:pPr eaLnBrk="1" fontAlgn="auto" latinLnBrk="0" hangingPunct="1"/>
            <a:endParaRPr lang="de-AT" sz="1200" smtClean="0">
              <a:effectLst/>
            </a:endParaRPr>
          </a:p>
          <a:p>
            <a:r>
              <a:rPr lang="de-AT" sz="1200" kern="1200" baseline="0" smtClean="0">
                <a:solidFill>
                  <a:schemeClr val="dk1"/>
                </a:solidFill>
                <a:effectLst/>
                <a:latin typeface="Arial" charset="0"/>
                <a:ea typeface="+mn-ea"/>
                <a:cs typeface="+mn-cs"/>
              </a:rPr>
              <a:t>Die österreichweiten Einnahmen aus der </a:t>
            </a:r>
            <a:r>
              <a:rPr lang="de-AT" sz="1200" b="1" kern="1200" baseline="0" smtClean="0">
                <a:solidFill>
                  <a:schemeClr val="dk1"/>
                </a:solidFill>
                <a:effectLst/>
                <a:latin typeface="Arial" charset="0"/>
                <a:ea typeface="+mn-ea"/>
                <a:cs typeface="+mn-cs"/>
              </a:rPr>
              <a:t>Kapitalertragsteuer auf Dividenden  </a:t>
            </a:r>
            <a:r>
              <a:rPr lang="de-AT" sz="1200" kern="1200" baseline="0" smtClean="0">
                <a:solidFill>
                  <a:schemeClr val="dk1"/>
                </a:solidFill>
                <a:effectLst/>
                <a:latin typeface="Arial" charset="0"/>
                <a:ea typeface="+mn-ea"/>
                <a:cs typeface="+mn-cs"/>
              </a:rPr>
              <a:t>stiegen ab dem 13./ 15. März  sprunghaft an und führten zu einem historischen Rekordergebnis. Die Folgerung, dass vermehrt Ausschüttungen zur Vermeidung eines höheren Steuersatzes vorgenommen wurden, liegt nahe. Diese  Spitze  hat sich  imApril wieder  verflacht.  </a:t>
            </a:r>
            <a:endParaRPr lang="de-AT" sz="1200" smtClean="0">
              <a:effectLst/>
            </a:endParaRPr>
          </a:p>
          <a:p>
            <a:r>
              <a:rPr lang="de-AT" sz="1200" kern="1200" baseline="0" smtClean="0">
                <a:solidFill>
                  <a:schemeClr val="dk1"/>
                </a:solidFill>
                <a:effectLst/>
                <a:latin typeface="Arial" charset="0"/>
                <a:ea typeface="+mn-ea"/>
                <a:cs typeface="+mn-cs"/>
              </a:rPr>
              <a:t>Wie sich der negative Liquiditätseffekt  auf die  kommenden Zeiträume verteilt, kann derzeit nicht abgeschätzt werden.</a:t>
            </a:r>
            <a:endParaRPr lang="de-AT" sz="1200" smtClean="0">
              <a:effectLst/>
            </a:endParaRPr>
          </a:p>
          <a:p>
            <a:r>
              <a:rPr lang="de-AT" sz="1200" kern="1200" baseline="0" smtClean="0">
                <a:solidFill>
                  <a:schemeClr val="dk1"/>
                </a:solidFill>
                <a:effectLst/>
                <a:latin typeface="Arial" charset="0"/>
                <a:ea typeface="+mn-ea"/>
                <a:cs typeface="+mn-cs"/>
              </a:rPr>
              <a:t>Der Zuwachs bei der </a:t>
            </a:r>
            <a:r>
              <a:rPr lang="de-AT" sz="1200" b="1" kern="1200" baseline="0" smtClean="0">
                <a:solidFill>
                  <a:schemeClr val="dk1"/>
                </a:solidFill>
                <a:effectLst/>
                <a:latin typeface="Arial" charset="0"/>
                <a:ea typeface="+mn-ea"/>
                <a:cs typeface="+mn-cs"/>
              </a:rPr>
              <a:t>veranlagten ESt  </a:t>
            </a:r>
            <a:r>
              <a:rPr lang="de-AT" sz="1200" kern="1200" baseline="0" smtClean="0">
                <a:solidFill>
                  <a:schemeClr val="dk1"/>
                </a:solidFill>
                <a:effectLst/>
                <a:latin typeface="Arial" charset="0"/>
                <a:ea typeface="+mn-ea"/>
                <a:cs typeface="+mn-cs"/>
              </a:rPr>
              <a:t>im 1Q  wird  von der ImmoEst getragen.</a:t>
            </a:r>
          </a:p>
          <a:p>
            <a:endParaRPr lang="de-AT" sz="1200" smtClean="0">
              <a:effectLst/>
            </a:endParaRPr>
          </a:p>
          <a:p>
            <a:r>
              <a:rPr lang="de-AT" sz="1200" kern="1200" baseline="0" smtClean="0">
                <a:solidFill>
                  <a:schemeClr val="dk1"/>
                </a:solidFill>
                <a:effectLst/>
                <a:latin typeface="Arial" charset="0"/>
                <a:ea typeface="+mn-ea"/>
                <a:cs typeface="+mn-cs"/>
              </a:rPr>
              <a:t>Die </a:t>
            </a:r>
            <a:r>
              <a:rPr lang="de-AT" sz="1200" b="1" kern="1200" baseline="0" smtClean="0">
                <a:solidFill>
                  <a:schemeClr val="dk1"/>
                </a:solidFill>
                <a:effectLst/>
                <a:latin typeface="Arial" charset="0"/>
                <a:ea typeface="+mn-ea"/>
                <a:cs typeface="+mn-cs"/>
              </a:rPr>
              <a:t>Körperschaftsteue</a:t>
            </a:r>
            <a:r>
              <a:rPr lang="de-AT" sz="1200" kern="1200" baseline="0" smtClean="0">
                <a:solidFill>
                  <a:schemeClr val="dk1"/>
                </a:solidFill>
                <a:effectLst/>
                <a:latin typeface="Arial" charset="0"/>
                <a:ea typeface="+mn-ea"/>
                <a:cs typeface="+mn-cs"/>
              </a:rPr>
              <a:t>r läuft  die VZ  für 2015 sehr gut,  teilweise  auch  bedingt durch das schwache Vorjahresquartal.  </a:t>
            </a:r>
            <a:endParaRPr lang="de-AT" sz="1200" smtClean="0">
              <a:effectLst/>
            </a:endParaRPr>
          </a:p>
          <a:p>
            <a:endParaRPr lang="de-AT" sz="1200" kern="1200" baseline="0" smtClean="0">
              <a:solidFill>
                <a:schemeClr val="dk1"/>
              </a:solidFill>
              <a:effectLst/>
              <a:latin typeface="Arial" charset="0"/>
              <a:ea typeface="+mn-ea"/>
              <a:cs typeface="+mn-cs"/>
            </a:endParaRPr>
          </a:p>
          <a:p>
            <a:r>
              <a:rPr lang="de-AT" sz="1200" kern="1200" baseline="0" smtClean="0">
                <a:solidFill>
                  <a:schemeClr val="dk1"/>
                </a:solidFill>
                <a:effectLst/>
                <a:latin typeface="Arial" charset="0"/>
                <a:ea typeface="+mn-ea"/>
                <a:cs typeface="+mn-cs"/>
              </a:rPr>
              <a:t>Die </a:t>
            </a:r>
            <a:r>
              <a:rPr lang="de-AT" sz="1200" b="1" kern="1200" baseline="0" smtClean="0">
                <a:solidFill>
                  <a:schemeClr val="dk1"/>
                </a:solidFill>
                <a:effectLst/>
                <a:latin typeface="Arial" charset="0"/>
                <a:ea typeface="+mn-ea"/>
                <a:cs typeface="+mn-cs"/>
              </a:rPr>
              <a:t>Motorbezogene Versicherungsteuer  </a:t>
            </a:r>
            <a:r>
              <a:rPr lang="de-AT" sz="1200" b="0" kern="1200" baseline="0" smtClean="0">
                <a:solidFill>
                  <a:schemeClr val="dk1"/>
                </a:solidFill>
                <a:effectLst/>
                <a:latin typeface="Arial" charset="0"/>
                <a:ea typeface="+mn-ea"/>
                <a:cs typeface="+mn-cs"/>
              </a:rPr>
              <a:t>zeigt  kräftige Zuwächse, da die Tarife</a:t>
            </a:r>
            <a:r>
              <a:rPr lang="de-AT" sz="1200" kern="1200" baseline="0" smtClean="0">
                <a:solidFill>
                  <a:schemeClr val="dk1"/>
                </a:solidFill>
                <a:effectLst/>
                <a:latin typeface="Arial" charset="0"/>
                <a:ea typeface="+mn-ea"/>
                <a:cs typeface="+mn-cs"/>
              </a:rPr>
              <a:t>rhöhung im Vorjahr erst mit März in Kraft trat. </a:t>
            </a:r>
          </a:p>
          <a:p>
            <a:endParaRPr lang="de-AT" sz="1200" smtClean="0">
              <a:effectLst/>
            </a:endParaRPr>
          </a:p>
          <a:p>
            <a:r>
              <a:rPr lang="de-AT" sz="1200" kern="1200" baseline="0" smtClean="0">
                <a:solidFill>
                  <a:schemeClr val="dk1"/>
                </a:solidFill>
                <a:effectLst/>
                <a:latin typeface="Arial" charset="0"/>
                <a:ea typeface="+mn-ea"/>
                <a:cs typeface="+mn-cs"/>
              </a:rPr>
              <a:t>Bei der </a:t>
            </a:r>
            <a:r>
              <a:rPr lang="de-AT" sz="1200" b="1" kern="1200" baseline="0" smtClean="0">
                <a:solidFill>
                  <a:schemeClr val="dk1"/>
                </a:solidFill>
                <a:effectLst/>
                <a:latin typeface="Arial" charset="0"/>
                <a:ea typeface="+mn-ea"/>
                <a:cs typeface="+mn-cs"/>
              </a:rPr>
              <a:t>Energieabgabe</a:t>
            </a:r>
            <a:r>
              <a:rPr lang="de-AT" sz="1200" kern="1200" baseline="0" smtClean="0">
                <a:solidFill>
                  <a:schemeClr val="dk1"/>
                </a:solidFill>
                <a:effectLst/>
                <a:latin typeface="Arial" charset="0"/>
                <a:ea typeface="+mn-ea"/>
                <a:cs typeface="+mn-cs"/>
              </a:rPr>
              <a:t>  wurden im Zuge einer GBP rd. 90 Mio. an eine Tochter rückerstattet, die  bei der Mutter zwar bereits festgesetzt, aber noch nicht überrechnet wurden. Weitere Fälle  sind  in den Folgemonaten zu erwarten, sodass  starke Schwankungen eintreten werden. </a:t>
            </a:r>
          </a:p>
          <a:p>
            <a:endParaRPr lang="de-AT" sz="1200" smtClean="0">
              <a:effectLst/>
            </a:endParaRPr>
          </a:p>
          <a:p>
            <a:r>
              <a:rPr lang="de-AT" sz="1200" kern="1200" baseline="0" smtClean="0">
                <a:solidFill>
                  <a:schemeClr val="dk1"/>
                </a:solidFill>
                <a:effectLst/>
                <a:latin typeface="Arial" charset="0"/>
                <a:ea typeface="+mn-ea"/>
                <a:cs typeface="+mn-cs"/>
              </a:rPr>
              <a:t>Die </a:t>
            </a:r>
            <a:r>
              <a:rPr lang="de-AT" sz="1200" b="1" kern="1200" baseline="0" smtClean="0">
                <a:solidFill>
                  <a:schemeClr val="dk1"/>
                </a:solidFill>
                <a:effectLst/>
                <a:latin typeface="Arial" charset="0"/>
                <a:ea typeface="+mn-ea"/>
                <a:cs typeface="+mn-cs"/>
              </a:rPr>
              <a:t>Alkohlsteuer</a:t>
            </a:r>
            <a:r>
              <a:rPr lang="de-AT" sz="1200" kern="1200" baseline="0" smtClean="0">
                <a:solidFill>
                  <a:schemeClr val="dk1"/>
                </a:solidFill>
                <a:effectLst/>
                <a:latin typeface="Arial" charset="0"/>
                <a:ea typeface="+mn-ea"/>
                <a:cs typeface="+mn-cs"/>
              </a:rPr>
              <a:t>  leidet an den Vorzieheffektend des Vorjahres aufgrund der Erhöhung.</a:t>
            </a:r>
            <a:endParaRPr lang="de-AT" sz="1200" smtClean="0">
              <a:effectLst/>
            </a:endParaRPr>
          </a:p>
          <a:p>
            <a:endParaRPr lang="de-AT" sz="1200" kern="1200" smtClean="0">
              <a:solidFill>
                <a:schemeClr val="tx1"/>
              </a:solidFill>
              <a:effectLst/>
              <a:latin typeface="Arial" charset="0"/>
              <a:ea typeface="+mn-ea"/>
              <a:cs typeface="+mn-cs"/>
            </a:endParaRPr>
          </a:p>
          <a:p>
            <a:r>
              <a:rPr lang="de-AT" sz="1200" kern="1200" smtClean="0">
                <a:solidFill>
                  <a:schemeClr val="tx1"/>
                </a:solidFill>
                <a:effectLst/>
                <a:latin typeface="Arial" charset="0"/>
                <a:ea typeface="+mn-ea"/>
                <a:cs typeface="+mn-cs"/>
              </a:rPr>
              <a:t>In Zusammenschau mit den Konjunkturdaten erwarten wir</a:t>
            </a:r>
            <a:r>
              <a:rPr lang="de-AT" sz="1200" kern="1200" baseline="0" smtClean="0">
                <a:solidFill>
                  <a:schemeClr val="tx1"/>
                </a:solidFill>
                <a:effectLst/>
                <a:latin typeface="Arial" charset="0"/>
                <a:ea typeface="+mn-ea"/>
                <a:cs typeface="+mn-cs"/>
              </a:rPr>
              <a:t> daher </a:t>
            </a:r>
            <a:r>
              <a:rPr lang="de-AT" sz="1200" kern="1200" smtClean="0">
                <a:solidFill>
                  <a:schemeClr val="tx1"/>
                </a:solidFill>
                <a:effectLst/>
                <a:latin typeface="Arial" charset="0"/>
                <a:ea typeface="+mn-ea"/>
                <a:cs typeface="+mn-cs"/>
              </a:rPr>
              <a:t>ist der BVA 2015 </a:t>
            </a:r>
          </a:p>
          <a:p>
            <a:endParaRPr lang="de-AT" sz="1200" kern="1200" smtClean="0">
              <a:solidFill>
                <a:schemeClr val="tx1"/>
              </a:solidFill>
              <a:effectLst/>
              <a:latin typeface="Arial" charset="0"/>
              <a:ea typeface="+mn-ea"/>
              <a:cs typeface="+mn-cs"/>
            </a:endParaRPr>
          </a:p>
          <a:p>
            <a:endParaRPr lang="de-AT" sz="1200" kern="1200" smtClean="0">
              <a:solidFill>
                <a:schemeClr val="tx1"/>
              </a:solidFill>
              <a:effectLst/>
              <a:latin typeface="Arial" charset="0"/>
              <a:ea typeface="+mn-ea"/>
              <a:cs typeface="+mn-cs"/>
            </a:endParaRPr>
          </a:p>
          <a:p>
            <a:r>
              <a:rPr lang="de-AT" sz="1200" kern="1200" smtClean="0">
                <a:solidFill>
                  <a:schemeClr val="tx1"/>
                </a:solidFill>
                <a:effectLst/>
                <a:latin typeface="Arial" charset="0"/>
                <a:ea typeface="+mn-ea"/>
                <a:cs typeface="+mn-cs"/>
              </a:rPr>
              <a:t>Die Stabilitätsabgabe kann derzeit und zukünftig  höhere Schwankungsbreiten aufweisen als dies in den ersten Jahren nach der Einführung der Fall (bis 2013) war, als die Bemessungsgrundlage „eingefroren“ war. Die Aufkommensdaten des Jahres 2014 und insbesondere der ersten Monat des Jahres 2015 ließen zum Zeitpunkt der Erstellung des Bundesfinanzrahmens erwarten, dass die Aufkommensentwicklung Entwicklung der Stabilitätsabgabe zukünftig verhaltener sein wird. 2018 entfällt dann außerdem der Sonderbeitrag. Im Sinne einer vorsichtigen Budgetierung wurden die Anzeichen einer gedämpften Entwicklung bei der Schätzung berücksichtigt.</a:t>
            </a:r>
          </a:p>
          <a:p>
            <a:r>
              <a:rPr lang="de-AT" sz="1200" kern="1200" smtClean="0">
                <a:solidFill>
                  <a:schemeClr val="tx1"/>
                </a:solidFill>
                <a:effectLst/>
                <a:latin typeface="Arial" charset="0"/>
                <a:ea typeface="+mn-ea"/>
                <a:cs typeface="+mn-cs"/>
              </a:rPr>
              <a:t>Aus heutiger Sicht kann festgestellt werden, dass insbesondere die schwache Entwicklung in den ersten beiden Monaten des Jahres 2015 auf außergewöhnliche temporäre Entwicklungen (pro domo: teilweise verspätete Abfuhr der Steuer) zurückzuführen war.</a:t>
            </a:r>
          </a:p>
          <a:p>
            <a:r>
              <a:rPr lang="de-AT" sz="1200" kern="1200" smtClean="0">
                <a:solidFill>
                  <a:schemeClr val="tx1"/>
                </a:solidFill>
                <a:effectLst/>
                <a:latin typeface="Arial" charset="0"/>
                <a:ea typeface="+mn-ea"/>
                <a:cs typeface="+mn-cs"/>
              </a:rPr>
              <a:t>Bereinigt um diesen Effekt ist aus derzeitiger Sicht mit einem Aufkommen zu rechnen, das etwas unter dem des Vorjahres (2014: 586 Mio.) zu liegen kommen wird. </a:t>
            </a:r>
          </a:p>
          <a:p>
            <a:r>
              <a:rPr lang="de-AT" sz="1200" kern="1200" smtClean="0">
                <a:solidFill>
                  <a:schemeClr val="tx1"/>
                </a:solidFill>
                <a:effectLst/>
                <a:latin typeface="Arial" charset="0"/>
                <a:ea typeface="+mn-ea"/>
                <a:cs typeface="+mn-cs"/>
              </a:rPr>
              <a:t> </a:t>
            </a:r>
          </a:p>
          <a:p>
            <a:r>
              <a:rPr lang="de-AT" sz="1200" kern="1200" smtClean="0">
                <a:solidFill>
                  <a:schemeClr val="tx1"/>
                </a:solidFill>
                <a:effectLst/>
                <a:latin typeface="Arial" charset="0"/>
                <a:ea typeface="+mn-ea"/>
                <a:cs typeface="+mn-cs"/>
              </a:rPr>
              <a:t> </a:t>
            </a:r>
          </a:p>
          <a:p>
            <a:pPr eaLnBrk="1" hangingPunct="1">
              <a:defRPr/>
            </a:pPr>
            <a:endParaRPr lang="de-AT" sz="900" b="1"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DB35D6F0-956E-4737-BF08-3A4E5EC8733D}" type="slidenum">
              <a:rPr lang="de-AT" smtClean="0"/>
              <a:pPr>
                <a:defRPr/>
              </a:pPr>
              <a:t>4</a:t>
            </a:fld>
            <a:endParaRPr lang="de-AT"/>
          </a:p>
        </p:txBody>
      </p:sp>
    </p:spTree>
    <p:extLst>
      <p:ext uri="{BB962C8B-B14F-4D97-AF65-F5344CB8AC3E}">
        <p14:creationId xmlns:p14="http://schemas.microsoft.com/office/powerpoint/2010/main" val="1296740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eaLnBrk="0" hangingPunct="0">
              <a:defRPr sz="1300">
                <a:solidFill>
                  <a:schemeClr val="tx1"/>
                </a:solidFill>
                <a:latin typeface="Arial" charset="0"/>
              </a:defRPr>
            </a:lvl1pPr>
            <a:lvl2pPr marL="743618" indent="-286007" eaLnBrk="0" hangingPunct="0">
              <a:defRPr sz="1300">
                <a:solidFill>
                  <a:schemeClr val="tx1"/>
                </a:solidFill>
                <a:latin typeface="Arial" charset="0"/>
              </a:defRPr>
            </a:lvl2pPr>
            <a:lvl3pPr marL="1144027" indent="-228806" eaLnBrk="0" hangingPunct="0">
              <a:defRPr sz="1300">
                <a:solidFill>
                  <a:schemeClr val="tx1"/>
                </a:solidFill>
                <a:latin typeface="Arial" charset="0"/>
              </a:defRPr>
            </a:lvl3pPr>
            <a:lvl4pPr marL="1601638" indent="-228806" eaLnBrk="0" hangingPunct="0">
              <a:defRPr sz="1300">
                <a:solidFill>
                  <a:schemeClr val="tx1"/>
                </a:solidFill>
                <a:latin typeface="Arial" charset="0"/>
              </a:defRPr>
            </a:lvl4pPr>
            <a:lvl5pPr marL="2059249" indent="-228806" eaLnBrk="0" hangingPunct="0">
              <a:defRPr sz="1300">
                <a:solidFill>
                  <a:schemeClr val="tx1"/>
                </a:solidFill>
                <a:latin typeface="Arial" charset="0"/>
              </a:defRPr>
            </a:lvl5pPr>
            <a:lvl6pPr marL="2516860" indent="-228806" eaLnBrk="0" fontAlgn="base" hangingPunct="0">
              <a:spcBef>
                <a:spcPct val="0"/>
              </a:spcBef>
              <a:spcAft>
                <a:spcPct val="0"/>
              </a:spcAft>
              <a:defRPr sz="1300">
                <a:solidFill>
                  <a:schemeClr val="tx1"/>
                </a:solidFill>
                <a:latin typeface="Arial" charset="0"/>
              </a:defRPr>
            </a:lvl6pPr>
            <a:lvl7pPr marL="2974472" indent="-228806" eaLnBrk="0" fontAlgn="base" hangingPunct="0">
              <a:spcBef>
                <a:spcPct val="0"/>
              </a:spcBef>
              <a:spcAft>
                <a:spcPct val="0"/>
              </a:spcAft>
              <a:defRPr sz="1300">
                <a:solidFill>
                  <a:schemeClr val="tx1"/>
                </a:solidFill>
                <a:latin typeface="Arial" charset="0"/>
              </a:defRPr>
            </a:lvl7pPr>
            <a:lvl8pPr marL="3432082" indent="-228806" eaLnBrk="0" fontAlgn="base" hangingPunct="0">
              <a:spcBef>
                <a:spcPct val="0"/>
              </a:spcBef>
              <a:spcAft>
                <a:spcPct val="0"/>
              </a:spcAft>
              <a:defRPr sz="1300">
                <a:solidFill>
                  <a:schemeClr val="tx1"/>
                </a:solidFill>
                <a:latin typeface="Arial" charset="0"/>
              </a:defRPr>
            </a:lvl8pPr>
            <a:lvl9pPr marL="3889693" indent="-228806" eaLnBrk="0" fontAlgn="base" hangingPunct="0">
              <a:spcBef>
                <a:spcPct val="0"/>
              </a:spcBef>
              <a:spcAft>
                <a:spcPct val="0"/>
              </a:spcAft>
              <a:defRPr sz="1300">
                <a:solidFill>
                  <a:schemeClr val="tx1"/>
                </a:solidFill>
                <a:latin typeface="Arial" charset="0"/>
              </a:defRPr>
            </a:lvl9pPr>
          </a:lstStyle>
          <a:p>
            <a:pPr eaLnBrk="1" hangingPunct="1"/>
            <a:fld id="{6D9CB6B8-FDA3-494F-B369-C8425F6B0AC3}" type="slidenum">
              <a:rPr lang="de-AT" sz="1200"/>
              <a:pPr eaLnBrk="1" hangingPunct="1"/>
              <a:t>5</a:t>
            </a:fld>
            <a:endParaRPr lang="de-AT" sz="1200"/>
          </a:p>
        </p:txBody>
      </p:sp>
      <p:sp>
        <p:nvSpPr>
          <p:cNvPr id="13315"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pPr defTabSz="915221" eaLnBrk="1" hangingPunct="1">
              <a:defRPr/>
            </a:pPr>
            <a:endParaRPr lang="de-AT" i="0" baseline="0" dirty="0" smtClean="0">
              <a:solidFill>
                <a:srgbClr val="FF0000"/>
              </a:solidFill>
            </a:endParaRPr>
          </a:p>
          <a:p>
            <a:pPr eaLnBrk="1" hangingPunct="1"/>
            <a:endParaRPr lang="de-AT" i="0" baseline="0" dirty="0" smtClean="0">
              <a:solidFill>
                <a:srgbClr val="FF0000"/>
              </a:solidFill>
            </a:endParaRPr>
          </a:p>
          <a:p>
            <a:endParaRPr lang="de-DE" b="1"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sz="1300">
                <a:solidFill>
                  <a:schemeClr val="tx1"/>
                </a:solidFill>
                <a:latin typeface="Arial" charset="0"/>
              </a:defRPr>
            </a:lvl1pPr>
            <a:lvl2pPr marL="743618" indent="-286007" eaLnBrk="0" hangingPunct="0">
              <a:defRPr sz="1300">
                <a:solidFill>
                  <a:schemeClr val="tx1"/>
                </a:solidFill>
                <a:latin typeface="Arial" charset="0"/>
              </a:defRPr>
            </a:lvl2pPr>
            <a:lvl3pPr marL="1144027" indent="-228806" eaLnBrk="0" hangingPunct="0">
              <a:defRPr sz="1300">
                <a:solidFill>
                  <a:schemeClr val="tx1"/>
                </a:solidFill>
                <a:latin typeface="Arial" charset="0"/>
              </a:defRPr>
            </a:lvl3pPr>
            <a:lvl4pPr marL="1601638" indent="-228806" eaLnBrk="0" hangingPunct="0">
              <a:defRPr sz="1300">
                <a:solidFill>
                  <a:schemeClr val="tx1"/>
                </a:solidFill>
                <a:latin typeface="Arial" charset="0"/>
              </a:defRPr>
            </a:lvl4pPr>
            <a:lvl5pPr marL="2059249" indent="-228806" eaLnBrk="0" hangingPunct="0">
              <a:defRPr sz="1300">
                <a:solidFill>
                  <a:schemeClr val="tx1"/>
                </a:solidFill>
                <a:latin typeface="Arial" charset="0"/>
              </a:defRPr>
            </a:lvl5pPr>
            <a:lvl6pPr marL="2516860" indent="-228806" eaLnBrk="0" fontAlgn="base" hangingPunct="0">
              <a:spcBef>
                <a:spcPct val="0"/>
              </a:spcBef>
              <a:spcAft>
                <a:spcPct val="0"/>
              </a:spcAft>
              <a:defRPr sz="1300">
                <a:solidFill>
                  <a:schemeClr val="tx1"/>
                </a:solidFill>
                <a:latin typeface="Arial" charset="0"/>
              </a:defRPr>
            </a:lvl6pPr>
            <a:lvl7pPr marL="2974472" indent="-228806" eaLnBrk="0" fontAlgn="base" hangingPunct="0">
              <a:spcBef>
                <a:spcPct val="0"/>
              </a:spcBef>
              <a:spcAft>
                <a:spcPct val="0"/>
              </a:spcAft>
              <a:defRPr sz="1300">
                <a:solidFill>
                  <a:schemeClr val="tx1"/>
                </a:solidFill>
                <a:latin typeface="Arial" charset="0"/>
              </a:defRPr>
            </a:lvl7pPr>
            <a:lvl8pPr marL="3432082" indent="-228806" eaLnBrk="0" fontAlgn="base" hangingPunct="0">
              <a:spcBef>
                <a:spcPct val="0"/>
              </a:spcBef>
              <a:spcAft>
                <a:spcPct val="0"/>
              </a:spcAft>
              <a:defRPr sz="1300">
                <a:solidFill>
                  <a:schemeClr val="tx1"/>
                </a:solidFill>
                <a:latin typeface="Arial" charset="0"/>
              </a:defRPr>
            </a:lvl8pPr>
            <a:lvl9pPr marL="3889693" indent="-228806" eaLnBrk="0" fontAlgn="base" hangingPunct="0">
              <a:spcBef>
                <a:spcPct val="0"/>
              </a:spcBef>
              <a:spcAft>
                <a:spcPct val="0"/>
              </a:spcAft>
              <a:defRPr sz="1300">
                <a:solidFill>
                  <a:schemeClr val="tx1"/>
                </a:solidFill>
                <a:latin typeface="Arial" charset="0"/>
              </a:defRPr>
            </a:lvl9pPr>
          </a:lstStyle>
          <a:p>
            <a:pPr eaLnBrk="1" hangingPunct="1"/>
            <a:fld id="{E6196681-7B18-4376-8496-5139CDF0E651}" type="slidenum">
              <a:rPr lang="de-AT" sz="1200"/>
              <a:pPr eaLnBrk="1" hangingPunct="1"/>
              <a:t>6</a:t>
            </a:fld>
            <a:endParaRPr lang="de-AT" sz="12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lnSpc>
                <a:spcPct val="80000"/>
              </a:lnSpc>
              <a:buFontTx/>
              <a:buNone/>
            </a:pPr>
            <a:endParaRPr lang="de-AT" sz="800" dirty="0"/>
          </a:p>
          <a:p>
            <a:pPr eaLnBrk="1" hangingPunct="1">
              <a:lnSpc>
                <a:spcPct val="80000"/>
              </a:lnSpc>
              <a:buFontTx/>
              <a:buNone/>
            </a:pPr>
            <a:endParaRPr lang="de-AT" sz="8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p:spPr>
        <p:txBody>
          <a:bodyPr/>
          <a:lstStyle/>
          <a:p>
            <a:pPr eaLnBrk="1" hangingPunct="1"/>
            <a:endParaRPr lang="de-DE"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pPr eaLnBrk="1" hangingPunct="1"/>
            <a:endParaRPr lang="de-D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p:spPr>
        <p:txBody>
          <a:bodyPr/>
          <a:lstStyle/>
          <a:p>
            <a:pPr eaLnBrk="1" hangingPunct="1"/>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2" name="Picture 7" descr="BMFdt_PP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4175" y="539750"/>
            <a:ext cx="334645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Line 8"/>
          <p:cNvSpPr>
            <a:spLocks noChangeShapeType="1"/>
          </p:cNvSpPr>
          <p:nvPr/>
        </p:nvSpPr>
        <p:spPr bwMode="auto">
          <a:xfrm>
            <a:off x="736600" y="6843713"/>
            <a:ext cx="0" cy="719137"/>
          </a:xfrm>
          <a:prstGeom prst="line">
            <a:avLst/>
          </a:prstGeom>
          <a:noFill/>
          <a:ln w="36068">
            <a:solidFill>
              <a:srgbClr val="E11B1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4" name="Rectangle 9"/>
          <p:cNvSpPr>
            <a:spLocks noChangeArrowheads="1"/>
          </p:cNvSpPr>
          <p:nvPr/>
        </p:nvSpPr>
        <p:spPr bwMode="auto">
          <a:xfrm>
            <a:off x="815975" y="6843713"/>
            <a:ext cx="8550275" cy="215900"/>
          </a:xfrm>
          <a:prstGeom prst="rect">
            <a:avLst/>
          </a:prstGeom>
          <a:solidFill>
            <a:srgbClr val="D2D3D4">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AT"/>
          </a:p>
        </p:txBody>
      </p:sp>
    </p:spTree>
    <p:extLst>
      <p:ext uri="{BB962C8B-B14F-4D97-AF65-F5344CB8AC3E}">
        <p14:creationId xmlns:p14="http://schemas.microsoft.com/office/powerpoint/2010/main" val="3301217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Rectangle 14"/>
          <p:cNvSpPr>
            <a:spLocks noGrp="1" noChangeArrowheads="1"/>
          </p:cNvSpPr>
          <p:nvPr>
            <p:ph type="sldNum" sz="quarter" idx="10"/>
          </p:nvPr>
        </p:nvSpPr>
        <p:spPr>
          <a:ln/>
        </p:spPr>
        <p:txBody>
          <a:bodyPr/>
          <a:lstStyle>
            <a:lvl1pPr>
              <a:defRPr/>
            </a:lvl1pPr>
          </a:lstStyle>
          <a:p>
            <a:pPr>
              <a:defRPr/>
            </a:pPr>
            <a:fld id="{606FEDF3-A446-42A3-A33E-591D98FB01CA}" type="slidenum">
              <a:rPr lang="de-AT"/>
              <a:pPr>
                <a:defRPr/>
              </a:pPr>
              <a:t>‹Nr.›</a:t>
            </a:fld>
            <a:endParaRPr lang="de-AT"/>
          </a:p>
        </p:txBody>
      </p:sp>
    </p:spTree>
    <p:extLst>
      <p:ext uri="{BB962C8B-B14F-4D97-AF65-F5344CB8AC3E}">
        <p14:creationId xmlns:p14="http://schemas.microsoft.com/office/powerpoint/2010/main" val="456249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197725" y="395288"/>
            <a:ext cx="2159000" cy="6261100"/>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719138" y="395288"/>
            <a:ext cx="6326187" cy="62611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Rectangle 14"/>
          <p:cNvSpPr>
            <a:spLocks noGrp="1" noChangeArrowheads="1"/>
          </p:cNvSpPr>
          <p:nvPr>
            <p:ph type="sldNum" sz="quarter" idx="10"/>
          </p:nvPr>
        </p:nvSpPr>
        <p:spPr>
          <a:ln/>
        </p:spPr>
        <p:txBody>
          <a:bodyPr/>
          <a:lstStyle>
            <a:lvl1pPr>
              <a:defRPr/>
            </a:lvl1pPr>
          </a:lstStyle>
          <a:p>
            <a:pPr>
              <a:defRPr/>
            </a:pPr>
            <a:fld id="{9C572536-9DD4-4892-8ECF-40E07ACD15A1}" type="slidenum">
              <a:rPr lang="de-AT"/>
              <a:pPr>
                <a:defRPr/>
              </a:pPr>
              <a:t>‹Nr.›</a:t>
            </a:fld>
            <a:endParaRPr lang="de-AT"/>
          </a:p>
        </p:txBody>
      </p:sp>
    </p:spTree>
    <p:extLst>
      <p:ext uri="{BB962C8B-B14F-4D97-AF65-F5344CB8AC3E}">
        <p14:creationId xmlns:p14="http://schemas.microsoft.com/office/powerpoint/2010/main" val="13941301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719138" y="395288"/>
            <a:ext cx="6657975" cy="595312"/>
          </a:xfrm>
        </p:spPr>
        <p:txBody>
          <a:bodyPr/>
          <a:lstStyle/>
          <a:p>
            <a:r>
              <a:rPr lang="de-DE" smtClean="0"/>
              <a:t>Titelmasterformat durch Klicken bearbeiten</a:t>
            </a:r>
            <a:endParaRPr lang="de-AT"/>
          </a:p>
        </p:txBody>
      </p:sp>
      <p:sp>
        <p:nvSpPr>
          <p:cNvPr id="3" name="Textplatzhalter 2"/>
          <p:cNvSpPr>
            <a:spLocks noGrp="1"/>
          </p:cNvSpPr>
          <p:nvPr>
            <p:ph type="body" sz="half" idx="1"/>
          </p:nvPr>
        </p:nvSpPr>
        <p:spPr>
          <a:xfrm>
            <a:off x="719138" y="1798638"/>
            <a:ext cx="4241800" cy="485775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5113338" y="1798638"/>
            <a:ext cx="4243387" cy="485775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Rectangle 14"/>
          <p:cNvSpPr>
            <a:spLocks noGrp="1" noChangeArrowheads="1"/>
          </p:cNvSpPr>
          <p:nvPr>
            <p:ph type="sldNum" sz="quarter" idx="10"/>
          </p:nvPr>
        </p:nvSpPr>
        <p:spPr>
          <a:ln/>
        </p:spPr>
        <p:txBody>
          <a:bodyPr/>
          <a:lstStyle>
            <a:lvl1pPr>
              <a:defRPr/>
            </a:lvl1pPr>
          </a:lstStyle>
          <a:p>
            <a:pPr>
              <a:defRPr/>
            </a:pPr>
            <a:fld id="{2948732F-B129-423D-8FCE-53A8EE477D46}" type="slidenum">
              <a:rPr lang="de-AT"/>
              <a:pPr>
                <a:defRPr/>
              </a:pPr>
              <a:t>‹Nr.›</a:t>
            </a:fld>
            <a:endParaRPr lang="de-AT"/>
          </a:p>
        </p:txBody>
      </p:sp>
    </p:spTree>
    <p:extLst>
      <p:ext uri="{BB962C8B-B14F-4D97-AF65-F5344CB8AC3E}">
        <p14:creationId xmlns:p14="http://schemas.microsoft.com/office/powerpoint/2010/main" val="749003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Rectangle 14"/>
          <p:cNvSpPr>
            <a:spLocks noGrp="1" noChangeArrowheads="1"/>
          </p:cNvSpPr>
          <p:nvPr>
            <p:ph type="sldNum" sz="quarter" idx="10"/>
          </p:nvPr>
        </p:nvSpPr>
        <p:spPr>
          <a:ln/>
        </p:spPr>
        <p:txBody>
          <a:bodyPr/>
          <a:lstStyle>
            <a:lvl1pPr>
              <a:defRPr/>
            </a:lvl1pPr>
          </a:lstStyle>
          <a:p>
            <a:pPr>
              <a:defRPr/>
            </a:pPr>
            <a:fld id="{B32B2FE1-4B63-479C-80E7-FB5D834062DA}" type="slidenum">
              <a:rPr lang="de-AT"/>
              <a:pPr>
                <a:defRPr/>
              </a:pPr>
              <a:t>‹Nr.›</a:t>
            </a:fld>
            <a:endParaRPr lang="de-AT"/>
          </a:p>
        </p:txBody>
      </p:sp>
    </p:spTree>
    <p:extLst>
      <p:ext uri="{BB962C8B-B14F-4D97-AF65-F5344CB8AC3E}">
        <p14:creationId xmlns:p14="http://schemas.microsoft.com/office/powerpoint/2010/main" val="425283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96925" y="4859338"/>
            <a:ext cx="8567738" cy="15017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96925" y="3205163"/>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14"/>
          <p:cNvSpPr>
            <a:spLocks noGrp="1" noChangeArrowheads="1"/>
          </p:cNvSpPr>
          <p:nvPr>
            <p:ph type="sldNum" sz="quarter" idx="10"/>
          </p:nvPr>
        </p:nvSpPr>
        <p:spPr>
          <a:ln/>
        </p:spPr>
        <p:txBody>
          <a:bodyPr/>
          <a:lstStyle>
            <a:lvl1pPr>
              <a:defRPr/>
            </a:lvl1pPr>
          </a:lstStyle>
          <a:p>
            <a:pPr>
              <a:defRPr/>
            </a:pPr>
            <a:fld id="{949888E9-FB8A-413B-85F5-9E3F622EC5B5}" type="slidenum">
              <a:rPr lang="de-AT"/>
              <a:pPr>
                <a:defRPr/>
              </a:pPr>
              <a:t>‹Nr.›</a:t>
            </a:fld>
            <a:endParaRPr lang="de-AT"/>
          </a:p>
        </p:txBody>
      </p:sp>
    </p:spTree>
    <p:extLst>
      <p:ext uri="{BB962C8B-B14F-4D97-AF65-F5344CB8AC3E}">
        <p14:creationId xmlns:p14="http://schemas.microsoft.com/office/powerpoint/2010/main" val="1012084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719138" y="1798638"/>
            <a:ext cx="4241800" cy="4857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5113338" y="1798638"/>
            <a:ext cx="4243387" cy="4857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Rectangle 14"/>
          <p:cNvSpPr>
            <a:spLocks noGrp="1" noChangeArrowheads="1"/>
          </p:cNvSpPr>
          <p:nvPr>
            <p:ph type="sldNum" sz="quarter" idx="10"/>
          </p:nvPr>
        </p:nvSpPr>
        <p:spPr>
          <a:ln/>
        </p:spPr>
        <p:txBody>
          <a:bodyPr/>
          <a:lstStyle>
            <a:lvl1pPr>
              <a:defRPr/>
            </a:lvl1pPr>
          </a:lstStyle>
          <a:p>
            <a:pPr>
              <a:defRPr/>
            </a:pPr>
            <a:fld id="{C002197A-2B6E-48F5-B208-7CB39CECF4FE}" type="slidenum">
              <a:rPr lang="de-AT"/>
              <a:pPr>
                <a:defRPr/>
              </a:pPr>
              <a:t>‹Nr.›</a:t>
            </a:fld>
            <a:endParaRPr lang="de-AT"/>
          </a:p>
        </p:txBody>
      </p:sp>
    </p:spTree>
    <p:extLst>
      <p:ext uri="{BB962C8B-B14F-4D97-AF65-F5344CB8AC3E}">
        <p14:creationId xmlns:p14="http://schemas.microsoft.com/office/powerpoint/2010/main" val="1974721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504825" y="303213"/>
            <a:ext cx="9072563" cy="1260475"/>
          </a:xfrm>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504825" y="2397125"/>
            <a:ext cx="4452938"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5121275" y="2397125"/>
            <a:ext cx="4456113"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Rectangle 14"/>
          <p:cNvSpPr>
            <a:spLocks noGrp="1" noChangeArrowheads="1"/>
          </p:cNvSpPr>
          <p:nvPr>
            <p:ph type="sldNum" sz="quarter" idx="10"/>
          </p:nvPr>
        </p:nvSpPr>
        <p:spPr>
          <a:ln/>
        </p:spPr>
        <p:txBody>
          <a:bodyPr/>
          <a:lstStyle>
            <a:lvl1pPr>
              <a:defRPr/>
            </a:lvl1pPr>
          </a:lstStyle>
          <a:p>
            <a:pPr>
              <a:defRPr/>
            </a:pPr>
            <a:fld id="{0545FECE-E03E-4249-B3AD-098732D67A23}" type="slidenum">
              <a:rPr lang="de-AT"/>
              <a:pPr>
                <a:defRPr/>
              </a:pPr>
              <a:t>‹Nr.›</a:t>
            </a:fld>
            <a:endParaRPr lang="de-AT"/>
          </a:p>
        </p:txBody>
      </p:sp>
    </p:spTree>
    <p:extLst>
      <p:ext uri="{BB962C8B-B14F-4D97-AF65-F5344CB8AC3E}">
        <p14:creationId xmlns:p14="http://schemas.microsoft.com/office/powerpoint/2010/main" val="2597092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Rectangle 14"/>
          <p:cNvSpPr>
            <a:spLocks noGrp="1" noChangeArrowheads="1"/>
          </p:cNvSpPr>
          <p:nvPr>
            <p:ph type="sldNum" sz="quarter" idx="10"/>
          </p:nvPr>
        </p:nvSpPr>
        <p:spPr>
          <a:ln/>
        </p:spPr>
        <p:txBody>
          <a:bodyPr/>
          <a:lstStyle>
            <a:lvl1pPr>
              <a:defRPr/>
            </a:lvl1pPr>
          </a:lstStyle>
          <a:p>
            <a:pPr>
              <a:defRPr/>
            </a:pPr>
            <a:fld id="{9FAD0441-3D70-4FEF-8A40-DD85B9A9E061}" type="slidenum">
              <a:rPr lang="de-AT"/>
              <a:pPr>
                <a:defRPr/>
              </a:pPr>
              <a:t>‹Nr.›</a:t>
            </a:fld>
            <a:endParaRPr lang="de-AT"/>
          </a:p>
        </p:txBody>
      </p:sp>
    </p:spTree>
    <p:extLst>
      <p:ext uri="{BB962C8B-B14F-4D97-AF65-F5344CB8AC3E}">
        <p14:creationId xmlns:p14="http://schemas.microsoft.com/office/powerpoint/2010/main" val="4158774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14"/>
          <p:cNvSpPr>
            <a:spLocks noGrp="1" noChangeArrowheads="1"/>
          </p:cNvSpPr>
          <p:nvPr>
            <p:ph type="sldNum" sz="quarter" idx="10"/>
          </p:nvPr>
        </p:nvSpPr>
        <p:spPr>
          <a:ln/>
        </p:spPr>
        <p:txBody>
          <a:bodyPr/>
          <a:lstStyle>
            <a:lvl1pPr>
              <a:defRPr/>
            </a:lvl1pPr>
          </a:lstStyle>
          <a:p>
            <a:pPr>
              <a:defRPr/>
            </a:pPr>
            <a:fld id="{3E3F56A9-1761-4FFA-BC39-FBEEFBF161B0}" type="slidenum">
              <a:rPr lang="de-AT"/>
              <a:pPr>
                <a:defRPr/>
              </a:pPr>
              <a:t>‹Nr.›</a:t>
            </a:fld>
            <a:endParaRPr lang="de-AT"/>
          </a:p>
        </p:txBody>
      </p:sp>
    </p:spTree>
    <p:extLst>
      <p:ext uri="{BB962C8B-B14F-4D97-AF65-F5344CB8AC3E}">
        <p14:creationId xmlns:p14="http://schemas.microsoft.com/office/powerpoint/2010/main" val="489745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04825" y="301625"/>
            <a:ext cx="3316288" cy="1281113"/>
          </a:xfrm>
        </p:spPr>
        <p:txBody>
          <a:bodyPr anchor="b"/>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941763" y="301625"/>
            <a:ext cx="5635625" cy="64531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504825" y="1582738"/>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14"/>
          <p:cNvSpPr>
            <a:spLocks noGrp="1" noChangeArrowheads="1"/>
          </p:cNvSpPr>
          <p:nvPr>
            <p:ph type="sldNum" sz="quarter" idx="10"/>
          </p:nvPr>
        </p:nvSpPr>
        <p:spPr>
          <a:ln/>
        </p:spPr>
        <p:txBody>
          <a:bodyPr/>
          <a:lstStyle>
            <a:lvl1pPr>
              <a:defRPr/>
            </a:lvl1pPr>
          </a:lstStyle>
          <a:p>
            <a:pPr>
              <a:defRPr/>
            </a:pPr>
            <a:fld id="{084DCE00-A88C-4C79-8E15-D5E4375FFBE7}" type="slidenum">
              <a:rPr lang="de-AT"/>
              <a:pPr>
                <a:defRPr/>
              </a:pPr>
              <a:t>‹Nr.›</a:t>
            </a:fld>
            <a:endParaRPr lang="de-AT"/>
          </a:p>
        </p:txBody>
      </p:sp>
    </p:spTree>
    <p:extLst>
      <p:ext uri="{BB962C8B-B14F-4D97-AF65-F5344CB8AC3E}">
        <p14:creationId xmlns:p14="http://schemas.microsoft.com/office/powerpoint/2010/main" val="2877513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976438" y="5292725"/>
            <a:ext cx="6048375" cy="625475"/>
          </a:xfrm>
        </p:spPr>
        <p:txBody>
          <a:bodyPr anchor="b"/>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976438" y="676275"/>
            <a:ext cx="6048375" cy="45354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smtClean="0"/>
          </a:p>
        </p:txBody>
      </p:sp>
      <p:sp>
        <p:nvSpPr>
          <p:cNvPr id="4" name="Textplatzhalter 3"/>
          <p:cNvSpPr>
            <a:spLocks noGrp="1"/>
          </p:cNvSpPr>
          <p:nvPr>
            <p:ph type="body" sz="half" idx="2"/>
          </p:nvPr>
        </p:nvSpPr>
        <p:spPr>
          <a:xfrm>
            <a:off x="1976438" y="5918200"/>
            <a:ext cx="6048375" cy="887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14"/>
          <p:cNvSpPr>
            <a:spLocks noGrp="1" noChangeArrowheads="1"/>
          </p:cNvSpPr>
          <p:nvPr>
            <p:ph type="sldNum" sz="quarter" idx="10"/>
          </p:nvPr>
        </p:nvSpPr>
        <p:spPr>
          <a:ln/>
        </p:spPr>
        <p:txBody>
          <a:bodyPr/>
          <a:lstStyle>
            <a:lvl1pPr>
              <a:defRPr/>
            </a:lvl1pPr>
          </a:lstStyle>
          <a:p>
            <a:pPr>
              <a:defRPr/>
            </a:pPr>
            <a:fld id="{33344FB4-383A-491D-A727-645A70B59094}" type="slidenum">
              <a:rPr lang="de-AT"/>
              <a:pPr>
                <a:defRPr/>
              </a:pPr>
              <a:t>‹Nr.›</a:t>
            </a:fld>
            <a:endParaRPr lang="de-AT"/>
          </a:p>
        </p:txBody>
      </p:sp>
    </p:spTree>
    <p:extLst>
      <p:ext uri="{BB962C8B-B14F-4D97-AF65-F5344CB8AC3E}">
        <p14:creationId xmlns:p14="http://schemas.microsoft.com/office/powerpoint/2010/main" val="1008491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BMFdt_PPT"/>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556500" y="539750"/>
            <a:ext cx="2519363"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Line 8"/>
          <p:cNvSpPr>
            <a:spLocks noChangeShapeType="1"/>
          </p:cNvSpPr>
          <p:nvPr/>
        </p:nvSpPr>
        <p:spPr bwMode="auto">
          <a:xfrm>
            <a:off x="720725" y="1295400"/>
            <a:ext cx="8637588" cy="0"/>
          </a:xfrm>
          <a:prstGeom prst="line">
            <a:avLst/>
          </a:prstGeom>
          <a:noFill/>
          <a:ln w="36068">
            <a:solidFill>
              <a:srgbClr val="D2D3D4"/>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028" name="Line 9"/>
          <p:cNvSpPr>
            <a:spLocks noChangeShapeType="1"/>
          </p:cNvSpPr>
          <p:nvPr/>
        </p:nvSpPr>
        <p:spPr bwMode="auto">
          <a:xfrm>
            <a:off x="736600" y="6837363"/>
            <a:ext cx="0" cy="719137"/>
          </a:xfrm>
          <a:prstGeom prst="line">
            <a:avLst/>
          </a:prstGeom>
          <a:noFill/>
          <a:ln w="36068">
            <a:solidFill>
              <a:srgbClr val="E11B1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029" name="Rectangle 15"/>
          <p:cNvSpPr>
            <a:spLocks noGrp="1" noChangeArrowheads="1"/>
          </p:cNvSpPr>
          <p:nvPr>
            <p:ph type="title"/>
          </p:nvPr>
        </p:nvSpPr>
        <p:spPr bwMode="auto">
          <a:xfrm>
            <a:off x="719138" y="395288"/>
            <a:ext cx="6657975" cy="59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de-AT" smtClean="0"/>
              <a:t>Titelmasterformat durch Klicken bearbeiten</a:t>
            </a:r>
          </a:p>
        </p:txBody>
      </p:sp>
      <p:sp>
        <p:nvSpPr>
          <p:cNvPr id="1030" name="Rectangle 16"/>
          <p:cNvSpPr>
            <a:spLocks noGrp="1" noChangeArrowheads="1"/>
          </p:cNvSpPr>
          <p:nvPr>
            <p:ph type="body" idx="1"/>
          </p:nvPr>
        </p:nvSpPr>
        <p:spPr bwMode="auto">
          <a:xfrm>
            <a:off x="719138" y="1798638"/>
            <a:ext cx="8637587" cy="4857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AT" smtClean="0"/>
              <a:t>Textmasterformate durch Klicken bearbeiten</a:t>
            </a:r>
          </a:p>
          <a:p>
            <a:pPr lvl="1"/>
            <a:r>
              <a:rPr lang="de-AT" smtClean="0"/>
              <a:t>Zweite Ebene</a:t>
            </a:r>
          </a:p>
          <a:p>
            <a:pPr lvl="2"/>
            <a:r>
              <a:rPr lang="de-AT" smtClean="0"/>
              <a:t>Dritte Ebene</a:t>
            </a:r>
          </a:p>
          <a:p>
            <a:pPr lvl="3"/>
            <a:r>
              <a:rPr lang="de-AT" smtClean="0"/>
              <a:t>Vierte Ebene</a:t>
            </a:r>
          </a:p>
          <a:p>
            <a:pPr lvl="4"/>
            <a:r>
              <a:rPr lang="de-AT" smtClean="0"/>
              <a:t>Fünfte Ebene</a:t>
            </a:r>
          </a:p>
        </p:txBody>
      </p:sp>
      <p:sp>
        <p:nvSpPr>
          <p:cNvPr id="1031" name="Rectangle 17"/>
          <p:cNvSpPr>
            <a:spLocks noChangeArrowheads="1"/>
          </p:cNvSpPr>
          <p:nvPr/>
        </p:nvSpPr>
        <p:spPr bwMode="auto">
          <a:xfrm>
            <a:off x="815975" y="6837363"/>
            <a:ext cx="8550275" cy="215900"/>
          </a:xfrm>
          <a:prstGeom prst="rect">
            <a:avLst/>
          </a:prstGeom>
          <a:solidFill>
            <a:srgbClr val="D2D3D4">
              <a:alpha val="7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AT"/>
          </a:p>
        </p:txBody>
      </p:sp>
      <p:sp>
        <p:nvSpPr>
          <p:cNvPr id="44046" name="Rectangle 14"/>
          <p:cNvSpPr>
            <a:spLocks noGrp="1" noChangeArrowheads="1"/>
          </p:cNvSpPr>
          <p:nvPr>
            <p:ph type="sldNum" sz="quarter" idx="4"/>
          </p:nvPr>
        </p:nvSpPr>
        <p:spPr bwMode="auto">
          <a:xfrm>
            <a:off x="8712200" y="6818313"/>
            <a:ext cx="644525"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100" b="1" smtClean="0">
                <a:latin typeface="+mn-lt"/>
              </a:defRPr>
            </a:lvl1pPr>
          </a:lstStyle>
          <a:p>
            <a:pPr>
              <a:defRPr/>
            </a:pPr>
            <a:fld id="{56B58A26-8F5A-4302-867C-8EFEB65DA1D1}" type="slidenum">
              <a:rPr lang="de-AT"/>
              <a:pPr>
                <a:defRPr/>
              </a:pPr>
              <a:t>‹Nr.›</a:t>
            </a:fld>
            <a:endParaRPr lang="de-AT"/>
          </a:p>
        </p:txBody>
      </p:sp>
    </p:spTree>
  </p:cSld>
  <p:clrMap bg1="lt1" tx1="dk1" bg2="lt2" tx2="dk2" accent1="accent1" accent2="accent2" accent3="accent3" accent4="accent4" accent5="accent5" accent6="accent6" hlink="hlink" folHlink="folHlink"/>
  <p:sldLayoutIdLst>
    <p:sldLayoutId id="2147483675"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hf hdr="0" ftr="0" dt="0"/>
  <p:txStyles>
    <p:titleStyle>
      <a:lvl1pPr algn="l" defTabSz="912813" rtl="0" eaLnBrk="0" fontAlgn="base" hangingPunct="0">
        <a:spcBef>
          <a:spcPct val="0"/>
        </a:spcBef>
        <a:spcAft>
          <a:spcPct val="0"/>
        </a:spcAft>
        <a:defRPr sz="3200" b="1">
          <a:solidFill>
            <a:schemeClr val="tx2"/>
          </a:solidFill>
          <a:latin typeface="+mj-lt"/>
          <a:ea typeface="+mj-ea"/>
          <a:cs typeface="+mj-cs"/>
        </a:defRPr>
      </a:lvl1pPr>
      <a:lvl2pPr algn="l" defTabSz="912813" rtl="0" eaLnBrk="0" fontAlgn="base" hangingPunct="0">
        <a:spcBef>
          <a:spcPct val="0"/>
        </a:spcBef>
        <a:spcAft>
          <a:spcPct val="0"/>
        </a:spcAft>
        <a:defRPr sz="3200" b="1">
          <a:solidFill>
            <a:schemeClr val="tx2"/>
          </a:solidFill>
          <a:latin typeface="Tahoma" pitchFamily="34" charset="0"/>
        </a:defRPr>
      </a:lvl2pPr>
      <a:lvl3pPr algn="l" defTabSz="912813" rtl="0" eaLnBrk="0" fontAlgn="base" hangingPunct="0">
        <a:spcBef>
          <a:spcPct val="0"/>
        </a:spcBef>
        <a:spcAft>
          <a:spcPct val="0"/>
        </a:spcAft>
        <a:defRPr sz="3200" b="1">
          <a:solidFill>
            <a:schemeClr val="tx2"/>
          </a:solidFill>
          <a:latin typeface="Tahoma" pitchFamily="34" charset="0"/>
        </a:defRPr>
      </a:lvl3pPr>
      <a:lvl4pPr algn="l" defTabSz="912813" rtl="0" eaLnBrk="0" fontAlgn="base" hangingPunct="0">
        <a:spcBef>
          <a:spcPct val="0"/>
        </a:spcBef>
        <a:spcAft>
          <a:spcPct val="0"/>
        </a:spcAft>
        <a:defRPr sz="3200" b="1">
          <a:solidFill>
            <a:schemeClr val="tx2"/>
          </a:solidFill>
          <a:latin typeface="Tahoma" pitchFamily="34" charset="0"/>
        </a:defRPr>
      </a:lvl4pPr>
      <a:lvl5pPr algn="l" defTabSz="912813" rtl="0" eaLnBrk="0" fontAlgn="base" hangingPunct="0">
        <a:spcBef>
          <a:spcPct val="0"/>
        </a:spcBef>
        <a:spcAft>
          <a:spcPct val="0"/>
        </a:spcAft>
        <a:defRPr sz="3200" b="1">
          <a:solidFill>
            <a:schemeClr val="tx2"/>
          </a:solidFill>
          <a:latin typeface="Tahoma" pitchFamily="34" charset="0"/>
        </a:defRPr>
      </a:lvl5pPr>
      <a:lvl6pPr marL="457200" algn="l" defTabSz="912813" rtl="0" fontAlgn="base">
        <a:spcBef>
          <a:spcPct val="0"/>
        </a:spcBef>
        <a:spcAft>
          <a:spcPct val="0"/>
        </a:spcAft>
        <a:defRPr sz="3200" b="1">
          <a:solidFill>
            <a:schemeClr val="tx2"/>
          </a:solidFill>
          <a:latin typeface="Tahoma" pitchFamily="34" charset="0"/>
        </a:defRPr>
      </a:lvl6pPr>
      <a:lvl7pPr marL="914400" algn="l" defTabSz="912813" rtl="0" fontAlgn="base">
        <a:spcBef>
          <a:spcPct val="0"/>
        </a:spcBef>
        <a:spcAft>
          <a:spcPct val="0"/>
        </a:spcAft>
        <a:defRPr sz="3200" b="1">
          <a:solidFill>
            <a:schemeClr val="tx2"/>
          </a:solidFill>
          <a:latin typeface="Tahoma" pitchFamily="34" charset="0"/>
        </a:defRPr>
      </a:lvl7pPr>
      <a:lvl8pPr marL="1371600" algn="l" defTabSz="912813" rtl="0" fontAlgn="base">
        <a:spcBef>
          <a:spcPct val="0"/>
        </a:spcBef>
        <a:spcAft>
          <a:spcPct val="0"/>
        </a:spcAft>
        <a:defRPr sz="3200" b="1">
          <a:solidFill>
            <a:schemeClr val="tx2"/>
          </a:solidFill>
          <a:latin typeface="Tahoma" pitchFamily="34" charset="0"/>
        </a:defRPr>
      </a:lvl8pPr>
      <a:lvl9pPr marL="1828800" algn="l" defTabSz="912813" rtl="0" fontAlgn="base">
        <a:spcBef>
          <a:spcPct val="0"/>
        </a:spcBef>
        <a:spcAft>
          <a:spcPct val="0"/>
        </a:spcAft>
        <a:defRPr sz="3200" b="1">
          <a:solidFill>
            <a:schemeClr val="tx2"/>
          </a:solidFill>
          <a:latin typeface="Tahoma" pitchFamily="34" charset="0"/>
        </a:defRPr>
      </a:lvl9pPr>
    </p:titleStyle>
    <p:bodyStyle>
      <a:lvl1pPr marL="361950" indent="-361950" algn="l" defTabSz="912813" rtl="0" eaLnBrk="0" fontAlgn="base" hangingPunct="0">
        <a:spcBef>
          <a:spcPct val="20000"/>
        </a:spcBef>
        <a:spcAft>
          <a:spcPct val="0"/>
        </a:spcAft>
        <a:buChar char="•"/>
        <a:defRPr sz="3200" b="1">
          <a:solidFill>
            <a:schemeClr val="tx1"/>
          </a:solidFill>
          <a:latin typeface="+mn-lt"/>
          <a:ea typeface="+mn-ea"/>
          <a:cs typeface="+mn-cs"/>
        </a:defRPr>
      </a:lvl1pPr>
      <a:lvl2pPr marL="812800" indent="-271463" algn="l" defTabSz="912813" rtl="0" eaLnBrk="0" fontAlgn="base" hangingPunct="0">
        <a:spcBef>
          <a:spcPct val="20000"/>
        </a:spcBef>
        <a:spcAft>
          <a:spcPct val="0"/>
        </a:spcAft>
        <a:buChar char="-"/>
        <a:defRPr sz="2400" b="1">
          <a:solidFill>
            <a:schemeClr val="tx1"/>
          </a:solidFill>
          <a:latin typeface="+mn-lt"/>
        </a:defRPr>
      </a:lvl2pPr>
      <a:lvl3pPr marL="1350963" indent="-358775" algn="l" defTabSz="912813" rtl="0" eaLnBrk="0" fontAlgn="base" hangingPunct="0">
        <a:spcBef>
          <a:spcPct val="20000"/>
        </a:spcBef>
        <a:spcAft>
          <a:spcPct val="0"/>
        </a:spcAft>
        <a:buChar char="-"/>
        <a:defRPr sz="2000">
          <a:solidFill>
            <a:schemeClr val="tx1"/>
          </a:solidFill>
          <a:latin typeface="+mn-lt"/>
        </a:defRPr>
      </a:lvl3pPr>
      <a:lvl4pPr marL="1892300" indent="-361950" algn="l" defTabSz="912813" rtl="0" eaLnBrk="0" fontAlgn="base" hangingPunct="0">
        <a:spcBef>
          <a:spcPct val="20000"/>
        </a:spcBef>
        <a:spcAft>
          <a:spcPct val="0"/>
        </a:spcAft>
        <a:buChar char="-"/>
        <a:defRPr sz="2000">
          <a:solidFill>
            <a:schemeClr val="tx1"/>
          </a:solidFill>
          <a:latin typeface="+mn-lt"/>
        </a:defRPr>
      </a:lvl4pPr>
      <a:lvl5pPr marL="2425700" indent="-354013" algn="l" defTabSz="912813" rtl="0" eaLnBrk="0" fontAlgn="base" hangingPunct="0">
        <a:lnSpc>
          <a:spcPct val="120000"/>
        </a:lnSpc>
        <a:spcBef>
          <a:spcPct val="20000"/>
        </a:spcBef>
        <a:spcAft>
          <a:spcPct val="0"/>
        </a:spcAft>
        <a:buChar char="-"/>
        <a:defRPr sz="2000">
          <a:solidFill>
            <a:schemeClr val="tx1"/>
          </a:solidFill>
          <a:latin typeface="+mn-lt"/>
        </a:defRPr>
      </a:lvl5pPr>
      <a:lvl6pPr marL="2882900" indent="-354013" algn="l" defTabSz="912813" rtl="0" fontAlgn="base">
        <a:lnSpc>
          <a:spcPct val="120000"/>
        </a:lnSpc>
        <a:spcBef>
          <a:spcPct val="20000"/>
        </a:spcBef>
        <a:spcAft>
          <a:spcPct val="0"/>
        </a:spcAft>
        <a:buChar char="-"/>
        <a:defRPr sz="2000">
          <a:solidFill>
            <a:schemeClr val="tx1"/>
          </a:solidFill>
          <a:latin typeface="+mn-lt"/>
        </a:defRPr>
      </a:lvl6pPr>
      <a:lvl7pPr marL="3340100" indent="-354013" algn="l" defTabSz="912813" rtl="0" fontAlgn="base">
        <a:lnSpc>
          <a:spcPct val="120000"/>
        </a:lnSpc>
        <a:spcBef>
          <a:spcPct val="20000"/>
        </a:spcBef>
        <a:spcAft>
          <a:spcPct val="0"/>
        </a:spcAft>
        <a:buChar char="-"/>
        <a:defRPr sz="2000">
          <a:solidFill>
            <a:schemeClr val="tx1"/>
          </a:solidFill>
          <a:latin typeface="+mn-lt"/>
        </a:defRPr>
      </a:lvl7pPr>
      <a:lvl8pPr marL="3797300" indent="-354013" algn="l" defTabSz="912813" rtl="0" fontAlgn="base">
        <a:lnSpc>
          <a:spcPct val="120000"/>
        </a:lnSpc>
        <a:spcBef>
          <a:spcPct val="20000"/>
        </a:spcBef>
        <a:spcAft>
          <a:spcPct val="0"/>
        </a:spcAft>
        <a:buChar char="-"/>
        <a:defRPr sz="2000">
          <a:solidFill>
            <a:schemeClr val="tx1"/>
          </a:solidFill>
          <a:latin typeface="+mn-lt"/>
        </a:defRPr>
      </a:lvl8pPr>
      <a:lvl9pPr marL="4254500" indent="-354013" algn="l" defTabSz="912813" rtl="0" fontAlgn="base">
        <a:lnSpc>
          <a:spcPct val="120000"/>
        </a:lnSpc>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773113" y="6818313"/>
            <a:ext cx="83185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de-AT" sz="1100" b="1" dirty="0" smtClean="0">
                <a:latin typeface="Tahoma" pitchFamily="34" charset="0"/>
              </a:rPr>
              <a:t>BMF</a:t>
            </a:r>
            <a:r>
              <a:rPr lang="de-AT" sz="1100" b="1" dirty="0">
                <a:latin typeface="Tahoma" pitchFamily="34" charset="0"/>
              </a:rPr>
              <a:t>, </a:t>
            </a:r>
            <a:r>
              <a:rPr lang="de-AT" sz="1100" b="1" dirty="0" smtClean="0">
                <a:latin typeface="Tahoma" pitchFamily="34" charset="0"/>
              </a:rPr>
              <a:t>29</a:t>
            </a:r>
            <a:r>
              <a:rPr lang="de-AT" sz="1100" b="1" dirty="0" smtClean="0">
                <a:latin typeface="Tahoma" pitchFamily="34" charset="0"/>
              </a:rPr>
              <a:t>.04.2015</a:t>
            </a:r>
            <a:endParaRPr lang="de-AT" sz="1100" b="1" dirty="0">
              <a:latin typeface="Tahoma" pitchFamily="34" charset="0"/>
            </a:endParaRPr>
          </a:p>
        </p:txBody>
      </p:sp>
      <p:sp>
        <p:nvSpPr>
          <p:cNvPr id="3075" name="Rectangle 9"/>
          <p:cNvSpPr>
            <a:spLocks noChangeArrowheads="1"/>
          </p:cNvSpPr>
          <p:nvPr/>
        </p:nvSpPr>
        <p:spPr bwMode="auto">
          <a:xfrm>
            <a:off x="719138" y="2556495"/>
            <a:ext cx="8629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p>
            <a:pPr defTabSz="912813"/>
            <a:r>
              <a:rPr lang="de-AT" sz="2400" b="1" dirty="0">
                <a:solidFill>
                  <a:schemeClr val="tx2"/>
                </a:solidFill>
                <a:latin typeface="Tahoma" pitchFamily="34" charset="0"/>
              </a:rPr>
              <a:t>BMF VI/2</a:t>
            </a:r>
          </a:p>
        </p:txBody>
      </p:sp>
      <p:sp>
        <p:nvSpPr>
          <p:cNvPr id="3076" name="Rectangle 10"/>
          <p:cNvSpPr>
            <a:spLocks noChangeArrowheads="1"/>
          </p:cNvSpPr>
          <p:nvPr/>
        </p:nvSpPr>
        <p:spPr bwMode="auto">
          <a:xfrm>
            <a:off x="686470" y="3149675"/>
            <a:ext cx="8962354" cy="2195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defTabSz="912813">
              <a:spcBef>
                <a:spcPct val="20000"/>
              </a:spcBef>
            </a:pPr>
            <a:r>
              <a:rPr lang="de-AT" sz="4000" b="1" dirty="0">
                <a:latin typeface="Tahoma" pitchFamily="34" charset="0"/>
              </a:rPr>
              <a:t>Entwicklung der Steuereinnahmen</a:t>
            </a:r>
          </a:p>
        </p:txBody>
      </p:sp>
      <p:sp>
        <p:nvSpPr>
          <p:cNvPr id="5" name="Rectangle 9"/>
          <p:cNvSpPr>
            <a:spLocks noChangeArrowheads="1"/>
          </p:cNvSpPr>
          <p:nvPr/>
        </p:nvSpPr>
        <p:spPr bwMode="auto">
          <a:xfrm>
            <a:off x="773113" y="4795985"/>
            <a:ext cx="8629650"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p>
            <a:pPr defTabSz="912813"/>
            <a:r>
              <a:rPr lang="de-AT" sz="2400" b="1" dirty="0" smtClean="0">
                <a:solidFill>
                  <a:schemeClr val="tx2"/>
                </a:solidFill>
                <a:latin typeface="Tahoma" pitchFamily="34" charset="0"/>
              </a:rPr>
              <a:t>BMF II/3</a:t>
            </a:r>
            <a:endParaRPr lang="de-AT" sz="2400" b="1" dirty="0">
              <a:solidFill>
                <a:schemeClr val="tx2"/>
              </a:solidFill>
              <a:latin typeface="Tahoma" pitchFamily="34" charset="0"/>
            </a:endParaRPr>
          </a:p>
        </p:txBody>
      </p:sp>
      <p:sp>
        <p:nvSpPr>
          <p:cNvPr id="6" name="Rectangle 10"/>
          <p:cNvSpPr>
            <a:spLocks noChangeArrowheads="1"/>
          </p:cNvSpPr>
          <p:nvPr/>
        </p:nvSpPr>
        <p:spPr bwMode="auto">
          <a:xfrm>
            <a:off x="719138" y="5302398"/>
            <a:ext cx="8629650" cy="8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defTabSz="912813">
              <a:spcBef>
                <a:spcPct val="20000"/>
              </a:spcBef>
            </a:pPr>
            <a:r>
              <a:rPr lang="de-AT" sz="4000" b="1" dirty="0">
                <a:latin typeface="Tahoma" pitchFamily="34" charset="0"/>
              </a:rPr>
              <a:t>Entwicklung </a:t>
            </a:r>
            <a:r>
              <a:rPr lang="de-AT" sz="4000" b="1" dirty="0" smtClean="0">
                <a:latin typeface="Tahoma" pitchFamily="34" charset="0"/>
              </a:rPr>
              <a:t>der Ertragsanteile</a:t>
            </a:r>
            <a:endParaRPr lang="de-AT" sz="4000" b="1" dirty="0">
              <a:latin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9138" y="395287"/>
            <a:ext cx="6657975" cy="721047"/>
          </a:xfrm>
        </p:spPr>
        <p:txBody>
          <a:bodyPr/>
          <a:lstStyle/>
          <a:p>
            <a:r>
              <a:rPr lang="de-AT" sz="2500" dirty="0" smtClean="0"/>
              <a:t>Gemeinde-Ertragsanteile 2014-2019</a:t>
            </a:r>
            <a:br>
              <a:rPr lang="de-AT" sz="2500" dirty="0" smtClean="0"/>
            </a:br>
            <a:r>
              <a:rPr lang="de-AT" sz="1500" dirty="0" smtClean="0"/>
              <a:t>ungekürzte Ertragsanteile, in Mio. Euro</a:t>
            </a:r>
            <a:endParaRPr lang="de-AT" sz="1500" dirty="0"/>
          </a:p>
        </p:txBody>
      </p:sp>
      <p:sp>
        <p:nvSpPr>
          <p:cNvPr id="4" name="Foliennummernplatzhalter 3"/>
          <p:cNvSpPr>
            <a:spLocks noGrp="1"/>
          </p:cNvSpPr>
          <p:nvPr>
            <p:ph type="sldNum" sz="quarter" idx="10"/>
          </p:nvPr>
        </p:nvSpPr>
        <p:spPr/>
        <p:txBody>
          <a:bodyPr/>
          <a:lstStyle/>
          <a:p>
            <a:pPr>
              <a:defRPr/>
            </a:pPr>
            <a:fld id="{B32B2FE1-4B63-479C-80E7-FB5D834062DA}" type="slidenum">
              <a:rPr lang="de-AT" smtClean="0"/>
              <a:pPr>
                <a:defRPr/>
              </a:pPr>
              <a:t>10</a:t>
            </a:fld>
            <a:endParaRPr lang="de-AT" dirty="0"/>
          </a:p>
        </p:txBody>
      </p:sp>
      <p:graphicFrame>
        <p:nvGraphicFramePr>
          <p:cNvPr id="5" name="Inhaltsplatzhalter 4"/>
          <p:cNvGraphicFramePr>
            <a:graphicFrameLocks noGrp="1"/>
          </p:cNvGraphicFramePr>
          <p:nvPr>
            <p:ph idx="1"/>
            <p:extLst>
              <p:ext uri="{D42A27DB-BD31-4B8C-83A1-F6EECF244321}">
                <p14:modId xmlns:p14="http://schemas.microsoft.com/office/powerpoint/2010/main" val="1872191868"/>
              </p:ext>
            </p:extLst>
          </p:nvPr>
        </p:nvGraphicFramePr>
        <p:xfrm>
          <a:off x="719832" y="1476375"/>
          <a:ext cx="8568951" cy="5256582"/>
        </p:xfrm>
        <a:graphic>
          <a:graphicData uri="http://schemas.openxmlformats.org/drawingml/2006/table">
            <a:tbl>
              <a:tblPr>
                <a:tableStyleId>{5C22544A-7EE6-4342-B048-85BDC9FD1C3A}</a:tableStyleId>
              </a:tblPr>
              <a:tblGrid>
                <a:gridCol w="1073559"/>
                <a:gridCol w="1249232"/>
                <a:gridCol w="1249232"/>
                <a:gridCol w="1249232"/>
                <a:gridCol w="1249232"/>
                <a:gridCol w="1249232"/>
                <a:gridCol w="1249232"/>
              </a:tblGrid>
              <a:tr h="431700">
                <a:tc>
                  <a:txBody>
                    <a:bodyPr/>
                    <a:lstStyle/>
                    <a:p>
                      <a:pPr algn="l" fontAlgn="b"/>
                      <a:endParaRPr lang="de-AT" sz="2000" b="1" i="0" u="none" strike="noStrike" dirty="0">
                        <a:solidFill>
                          <a:srgbClr val="000000"/>
                        </a:solidFill>
                        <a:effectLst/>
                        <a:latin typeface="Arial"/>
                      </a:endParaRPr>
                    </a:p>
                  </a:txBody>
                  <a:tcPr marL="9525" marR="9525" marT="9525" marB="0" anchor="b"/>
                </a:tc>
                <a:tc>
                  <a:txBody>
                    <a:bodyPr/>
                    <a:lstStyle/>
                    <a:p>
                      <a:pPr algn="r" fontAlgn="b"/>
                      <a:r>
                        <a:rPr lang="de-AT" sz="2000" u="none" strike="noStrike">
                          <a:effectLst/>
                        </a:rPr>
                        <a:t>2014</a:t>
                      </a:r>
                      <a:endParaRPr lang="de-AT" sz="2000" b="1"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2015</a:t>
                      </a:r>
                      <a:endParaRPr lang="de-AT" sz="2000" b="1"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2016</a:t>
                      </a:r>
                      <a:endParaRPr lang="de-AT" sz="2000" b="1"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2017</a:t>
                      </a:r>
                      <a:endParaRPr lang="de-AT" sz="2000" b="1"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2018</a:t>
                      </a:r>
                      <a:endParaRPr lang="de-AT" sz="2000" b="1"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2019</a:t>
                      </a:r>
                      <a:endParaRPr lang="de-AT" sz="2000" b="1" i="0" u="none" strike="noStrike">
                        <a:solidFill>
                          <a:srgbClr val="000000"/>
                        </a:solidFill>
                        <a:effectLst/>
                        <a:latin typeface="Arial"/>
                      </a:endParaRPr>
                    </a:p>
                  </a:txBody>
                  <a:tcPr marL="9525" marR="9525" marT="9525" marB="0" anchor="b"/>
                </a:tc>
              </a:tr>
              <a:tr h="431700">
                <a:tc>
                  <a:txBody>
                    <a:bodyPr/>
                    <a:lstStyle/>
                    <a:p>
                      <a:pPr algn="l" fontAlgn="b"/>
                      <a:r>
                        <a:rPr lang="de-AT" sz="2000" u="none" strike="noStrike">
                          <a:effectLst/>
                        </a:rPr>
                        <a:t>Bgld.</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239,4</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241,4</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245,4</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253,4</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264,9</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276,0</a:t>
                      </a:r>
                      <a:endParaRPr lang="de-AT" sz="2000" b="0" i="0" u="none" strike="noStrike">
                        <a:solidFill>
                          <a:srgbClr val="000000"/>
                        </a:solidFill>
                        <a:effectLst/>
                        <a:latin typeface="Arial"/>
                      </a:endParaRPr>
                    </a:p>
                  </a:txBody>
                  <a:tcPr marL="9525" marR="9525" marT="9525" marB="0" anchor="b"/>
                </a:tc>
              </a:tr>
              <a:tr h="431700">
                <a:tc>
                  <a:txBody>
                    <a:bodyPr/>
                    <a:lstStyle/>
                    <a:p>
                      <a:pPr algn="l" fontAlgn="b"/>
                      <a:r>
                        <a:rPr lang="de-AT" sz="2000" u="none" strike="noStrike">
                          <a:effectLst/>
                        </a:rPr>
                        <a:t>Ktn.</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568,4</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577,4</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585,2</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605,6</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632,5</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658,8</a:t>
                      </a:r>
                      <a:endParaRPr lang="de-AT" sz="2000" b="0" i="0" u="none" strike="noStrike">
                        <a:solidFill>
                          <a:srgbClr val="000000"/>
                        </a:solidFill>
                        <a:effectLst/>
                        <a:latin typeface="Arial"/>
                      </a:endParaRPr>
                    </a:p>
                  </a:txBody>
                  <a:tcPr marL="9525" marR="9525" marT="9525" marB="0" anchor="b"/>
                </a:tc>
              </a:tr>
              <a:tr h="431700">
                <a:tc>
                  <a:txBody>
                    <a:bodyPr/>
                    <a:lstStyle/>
                    <a:p>
                      <a:pPr algn="l" fontAlgn="b"/>
                      <a:r>
                        <a:rPr lang="de-AT" sz="2000" u="none" strike="noStrike">
                          <a:effectLst/>
                        </a:rPr>
                        <a:t>Nö.</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1.518,2</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1.544,3</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1.559,0</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1.616,4</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1.688,4</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1.759,1</a:t>
                      </a:r>
                      <a:endParaRPr lang="de-AT" sz="2000" b="0" i="0" u="none" strike="noStrike">
                        <a:solidFill>
                          <a:srgbClr val="000000"/>
                        </a:solidFill>
                        <a:effectLst/>
                        <a:latin typeface="Arial"/>
                      </a:endParaRPr>
                    </a:p>
                  </a:txBody>
                  <a:tcPr marL="9525" marR="9525" marT="9525" marB="0" anchor="b"/>
                </a:tc>
              </a:tr>
              <a:tr h="431700">
                <a:tc>
                  <a:txBody>
                    <a:bodyPr/>
                    <a:lstStyle/>
                    <a:p>
                      <a:pPr algn="l" fontAlgn="b"/>
                      <a:r>
                        <a:rPr lang="de-AT" sz="2000" u="none" strike="noStrike">
                          <a:effectLst/>
                        </a:rPr>
                        <a:t>Oö.</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1.448,8</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1.472,1</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1.483,7</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1.536,2</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1.604,3</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1.671,3</a:t>
                      </a:r>
                      <a:endParaRPr lang="de-AT" sz="2000" b="0" i="0" u="none" strike="noStrike">
                        <a:solidFill>
                          <a:srgbClr val="000000"/>
                        </a:solidFill>
                        <a:effectLst/>
                        <a:latin typeface="Arial"/>
                      </a:endParaRPr>
                    </a:p>
                  </a:txBody>
                  <a:tcPr marL="9525" marR="9525" marT="9525" marB="0" anchor="b"/>
                </a:tc>
              </a:tr>
              <a:tr h="431700">
                <a:tc>
                  <a:txBody>
                    <a:bodyPr/>
                    <a:lstStyle/>
                    <a:p>
                      <a:pPr algn="l" fontAlgn="b"/>
                      <a:r>
                        <a:rPr lang="de-AT" sz="2000" u="none" strike="noStrike">
                          <a:effectLst/>
                        </a:rPr>
                        <a:t>Sbg.</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633,2</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dirty="0">
                          <a:effectLst/>
                        </a:rPr>
                        <a:t>641,9</a:t>
                      </a:r>
                      <a:endParaRPr lang="de-AT" sz="2000" b="0" i="0" u="none" strike="noStrike" dirty="0">
                        <a:solidFill>
                          <a:srgbClr val="000000"/>
                        </a:solidFill>
                        <a:effectLst/>
                        <a:latin typeface="Arial"/>
                      </a:endParaRPr>
                    </a:p>
                  </a:txBody>
                  <a:tcPr marL="9525" marR="9525" marT="9525" marB="0" anchor="b"/>
                </a:tc>
                <a:tc>
                  <a:txBody>
                    <a:bodyPr/>
                    <a:lstStyle/>
                    <a:p>
                      <a:pPr algn="r" fontAlgn="b"/>
                      <a:r>
                        <a:rPr lang="de-AT" sz="2000" u="none" strike="noStrike">
                          <a:effectLst/>
                        </a:rPr>
                        <a:t>649,9</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673,3</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703,7</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732,8</a:t>
                      </a:r>
                      <a:endParaRPr lang="de-AT" sz="2000" b="0" i="0" u="none" strike="noStrike">
                        <a:solidFill>
                          <a:srgbClr val="000000"/>
                        </a:solidFill>
                        <a:effectLst/>
                        <a:latin typeface="Arial"/>
                      </a:endParaRPr>
                    </a:p>
                  </a:txBody>
                  <a:tcPr marL="9525" marR="9525" marT="9525" marB="0" anchor="b"/>
                </a:tc>
              </a:tr>
              <a:tr h="431700">
                <a:tc>
                  <a:txBody>
                    <a:bodyPr/>
                    <a:lstStyle/>
                    <a:p>
                      <a:pPr algn="l" fontAlgn="b"/>
                      <a:r>
                        <a:rPr lang="de-AT" sz="2000" u="none" strike="noStrike" dirty="0">
                          <a:effectLst/>
                        </a:rPr>
                        <a:t>Stmk.</a:t>
                      </a:r>
                      <a:endParaRPr lang="de-AT" sz="2000" b="0" i="0" u="none" strike="noStrike" dirty="0">
                        <a:solidFill>
                          <a:srgbClr val="000000"/>
                        </a:solidFill>
                        <a:effectLst/>
                        <a:latin typeface="Arial"/>
                      </a:endParaRPr>
                    </a:p>
                  </a:txBody>
                  <a:tcPr marL="9525" marR="9525" marT="9525" marB="0" anchor="b"/>
                </a:tc>
                <a:tc>
                  <a:txBody>
                    <a:bodyPr/>
                    <a:lstStyle/>
                    <a:p>
                      <a:pPr algn="r" fontAlgn="b"/>
                      <a:r>
                        <a:rPr lang="de-AT" sz="2000" u="none" strike="noStrike">
                          <a:effectLst/>
                        </a:rPr>
                        <a:t>1.161,8</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1.185,5</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1.198,9</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1.241,3</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1.296,9</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1.351,3</a:t>
                      </a:r>
                      <a:endParaRPr lang="de-AT" sz="2000" b="0" i="0" u="none" strike="noStrike">
                        <a:solidFill>
                          <a:srgbClr val="000000"/>
                        </a:solidFill>
                        <a:effectLst/>
                        <a:latin typeface="Arial"/>
                      </a:endParaRPr>
                    </a:p>
                  </a:txBody>
                  <a:tcPr marL="9525" marR="9525" marT="9525" marB="0" anchor="b"/>
                </a:tc>
              </a:tr>
              <a:tr h="431700">
                <a:tc>
                  <a:txBody>
                    <a:bodyPr/>
                    <a:lstStyle/>
                    <a:p>
                      <a:pPr algn="l" fontAlgn="b"/>
                      <a:r>
                        <a:rPr lang="de-AT" sz="2000" u="none" strike="noStrike">
                          <a:effectLst/>
                        </a:rPr>
                        <a:t>Tirol</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798,1</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813,9</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825,0</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854,9</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893,1</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930,0</a:t>
                      </a:r>
                      <a:endParaRPr lang="de-AT" sz="2000" b="0" i="0" u="none" strike="noStrike">
                        <a:solidFill>
                          <a:srgbClr val="000000"/>
                        </a:solidFill>
                        <a:effectLst/>
                        <a:latin typeface="Arial"/>
                      </a:endParaRPr>
                    </a:p>
                  </a:txBody>
                  <a:tcPr marL="9525" marR="9525" marT="9525" marB="0" anchor="b"/>
                </a:tc>
              </a:tr>
              <a:tr h="431700">
                <a:tc>
                  <a:txBody>
                    <a:bodyPr/>
                    <a:lstStyle/>
                    <a:p>
                      <a:pPr algn="l" fontAlgn="b"/>
                      <a:r>
                        <a:rPr lang="de-AT" sz="2000" u="none" strike="noStrike">
                          <a:effectLst/>
                        </a:rPr>
                        <a:t>Vbg.</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431,6</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446,2</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445,7</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462,1</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dirty="0">
                          <a:effectLst/>
                        </a:rPr>
                        <a:t>483,5</a:t>
                      </a:r>
                      <a:endParaRPr lang="de-AT" sz="2000" b="0" i="0" u="none" strike="noStrike" dirty="0">
                        <a:solidFill>
                          <a:srgbClr val="000000"/>
                        </a:solidFill>
                        <a:effectLst/>
                        <a:latin typeface="Arial"/>
                      </a:endParaRPr>
                    </a:p>
                  </a:txBody>
                  <a:tcPr marL="9525" marR="9525" marT="9525" marB="0" anchor="b"/>
                </a:tc>
                <a:tc>
                  <a:txBody>
                    <a:bodyPr/>
                    <a:lstStyle/>
                    <a:p>
                      <a:pPr algn="r" fontAlgn="b"/>
                      <a:r>
                        <a:rPr lang="de-AT" sz="2000" u="none" strike="noStrike">
                          <a:effectLst/>
                        </a:rPr>
                        <a:t>503,7</a:t>
                      </a:r>
                      <a:endParaRPr lang="de-AT" sz="2000" b="0" i="0" u="none" strike="noStrike">
                        <a:solidFill>
                          <a:srgbClr val="000000"/>
                        </a:solidFill>
                        <a:effectLst/>
                        <a:latin typeface="Arial"/>
                      </a:endParaRPr>
                    </a:p>
                  </a:txBody>
                  <a:tcPr marL="9525" marR="9525" marT="9525" marB="0" anchor="b"/>
                </a:tc>
              </a:tr>
              <a:tr h="431700">
                <a:tc>
                  <a:txBody>
                    <a:bodyPr/>
                    <a:lstStyle/>
                    <a:p>
                      <a:pPr algn="l" fontAlgn="b"/>
                      <a:r>
                        <a:rPr lang="de-AT" sz="2000" u="none" strike="noStrike">
                          <a:effectLst/>
                        </a:rPr>
                        <a:t>Wien</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2.402,9</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2.459,6</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2.495,5</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2.582,3</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dirty="0">
                          <a:effectLst/>
                        </a:rPr>
                        <a:t>2.696,4</a:t>
                      </a:r>
                      <a:endParaRPr lang="de-AT" sz="2000" b="0" i="0" u="none" strike="noStrike" dirty="0">
                        <a:solidFill>
                          <a:srgbClr val="000000"/>
                        </a:solidFill>
                        <a:effectLst/>
                        <a:latin typeface="Arial"/>
                      </a:endParaRPr>
                    </a:p>
                  </a:txBody>
                  <a:tcPr marL="9525" marR="9525" marT="9525" marB="0" anchor="b"/>
                </a:tc>
                <a:tc>
                  <a:txBody>
                    <a:bodyPr/>
                    <a:lstStyle/>
                    <a:p>
                      <a:pPr algn="r" fontAlgn="b"/>
                      <a:r>
                        <a:rPr lang="de-AT" sz="2000" u="none" strike="noStrike">
                          <a:effectLst/>
                        </a:rPr>
                        <a:t>2.807,2</a:t>
                      </a:r>
                      <a:endParaRPr lang="de-AT" sz="2000" b="0" i="0" u="none" strike="noStrike">
                        <a:solidFill>
                          <a:srgbClr val="000000"/>
                        </a:solidFill>
                        <a:effectLst/>
                        <a:latin typeface="Arial"/>
                      </a:endParaRPr>
                    </a:p>
                  </a:txBody>
                  <a:tcPr marL="9525" marR="9525" marT="9525" marB="0" anchor="b"/>
                </a:tc>
              </a:tr>
              <a:tr h="431700">
                <a:tc>
                  <a:txBody>
                    <a:bodyPr/>
                    <a:lstStyle/>
                    <a:p>
                      <a:pPr algn="l" fontAlgn="b"/>
                      <a:r>
                        <a:rPr lang="de-AT" sz="2000" u="none" strike="noStrike" dirty="0" smtClean="0">
                          <a:effectLst/>
                        </a:rPr>
                        <a:t>Summe</a:t>
                      </a:r>
                      <a:endParaRPr lang="de-AT" sz="2000" b="1" i="0" u="none" strike="noStrike" dirty="0">
                        <a:solidFill>
                          <a:srgbClr val="000000"/>
                        </a:solidFill>
                        <a:effectLst/>
                        <a:latin typeface="Arial"/>
                      </a:endParaRPr>
                    </a:p>
                  </a:txBody>
                  <a:tcPr marL="9525" marR="9525" marT="9525" marB="0" anchor="b"/>
                </a:tc>
                <a:tc>
                  <a:txBody>
                    <a:bodyPr/>
                    <a:lstStyle/>
                    <a:p>
                      <a:pPr algn="r" fontAlgn="b"/>
                      <a:r>
                        <a:rPr lang="de-AT" sz="2000" u="none" strike="noStrike">
                          <a:effectLst/>
                        </a:rPr>
                        <a:t>9.202,4</a:t>
                      </a:r>
                      <a:endParaRPr lang="de-AT" sz="2000" b="1"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9.382,3</a:t>
                      </a:r>
                      <a:endParaRPr lang="de-AT" sz="2000" b="1"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9.488,2</a:t>
                      </a:r>
                      <a:endParaRPr lang="de-AT" sz="2000" b="1"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9.825,5</a:t>
                      </a:r>
                      <a:endParaRPr lang="de-AT" sz="2000" b="1"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10.263,7</a:t>
                      </a:r>
                      <a:endParaRPr lang="de-AT" sz="2000" b="1" i="0" u="none" strike="noStrike">
                        <a:solidFill>
                          <a:srgbClr val="000000"/>
                        </a:solidFill>
                        <a:effectLst/>
                        <a:latin typeface="Arial"/>
                      </a:endParaRPr>
                    </a:p>
                  </a:txBody>
                  <a:tcPr marL="9525" marR="9525" marT="9525" marB="0" anchor="b"/>
                </a:tc>
                <a:tc>
                  <a:txBody>
                    <a:bodyPr/>
                    <a:lstStyle/>
                    <a:p>
                      <a:pPr algn="r" fontAlgn="b"/>
                      <a:r>
                        <a:rPr lang="de-AT" sz="2000" u="none" strike="noStrike" dirty="0">
                          <a:effectLst/>
                        </a:rPr>
                        <a:t>10.690,2</a:t>
                      </a:r>
                      <a:endParaRPr lang="de-AT" sz="2000" b="1" i="0" u="none" strike="noStrike" dirty="0">
                        <a:solidFill>
                          <a:srgbClr val="000000"/>
                        </a:solidFill>
                        <a:effectLst/>
                        <a:latin typeface="Arial"/>
                      </a:endParaRPr>
                    </a:p>
                  </a:txBody>
                  <a:tcPr marL="9525" marR="9525" marT="9525" marB="0" anchor="b"/>
                </a:tc>
              </a:tr>
              <a:tr h="507882">
                <a:tc gridSpan="4">
                  <a:txBody>
                    <a:bodyPr/>
                    <a:lstStyle/>
                    <a:p>
                      <a:pPr algn="l" fontAlgn="b"/>
                      <a:r>
                        <a:rPr lang="de-AT" sz="800" u="none" strike="noStrike">
                          <a:effectLst/>
                        </a:rPr>
                        <a:t>2014: Erfolg, 2015ff Prognose vom April 2015</a:t>
                      </a:r>
                      <a:endParaRPr lang="de-AT" sz="800" b="0" i="0" u="none" strike="noStrike">
                        <a:solidFill>
                          <a:srgbClr val="000000"/>
                        </a:solidFill>
                        <a:effectLst/>
                        <a:latin typeface="Arial"/>
                      </a:endParaRPr>
                    </a:p>
                  </a:txBody>
                  <a:tcPr marL="9525" marR="9525" marT="9525" marB="0" anchor="b"/>
                </a:tc>
                <a:tc hMerge="1">
                  <a:txBody>
                    <a:bodyPr/>
                    <a:lstStyle/>
                    <a:p>
                      <a:endParaRPr lang="de-AT"/>
                    </a:p>
                  </a:txBody>
                  <a:tcPr/>
                </a:tc>
                <a:tc hMerge="1">
                  <a:txBody>
                    <a:bodyPr/>
                    <a:lstStyle/>
                    <a:p>
                      <a:endParaRPr lang="de-AT"/>
                    </a:p>
                  </a:txBody>
                  <a:tcPr/>
                </a:tc>
                <a:tc hMerge="1">
                  <a:txBody>
                    <a:bodyPr/>
                    <a:lstStyle/>
                    <a:p>
                      <a:endParaRPr lang="de-AT"/>
                    </a:p>
                  </a:txBody>
                  <a:tcPr/>
                </a:tc>
                <a:tc>
                  <a:txBody>
                    <a:bodyPr/>
                    <a:lstStyle/>
                    <a:p>
                      <a:pPr algn="l" fontAlgn="b"/>
                      <a:endParaRPr lang="de-AT" sz="1100" b="0" i="0" u="none" strike="noStrike">
                        <a:solidFill>
                          <a:srgbClr val="000000"/>
                        </a:solidFill>
                        <a:effectLst/>
                        <a:latin typeface="Calibri"/>
                      </a:endParaRPr>
                    </a:p>
                  </a:txBody>
                  <a:tcPr marL="9525" marR="9525" marT="9525" marB="0" anchor="b"/>
                </a:tc>
                <a:tc>
                  <a:txBody>
                    <a:bodyPr/>
                    <a:lstStyle/>
                    <a:p>
                      <a:pPr algn="l" fontAlgn="b"/>
                      <a:endParaRPr lang="de-AT" sz="1100" b="0" i="0" u="none" strike="noStrike">
                        <a:solidFill>
                          <a:srgbClr val="000000"/>
                        </a:solidFill>
                        <a:effectLst/>
                        <a:latin typeface="Calibri"/>
                      </a:endParaRPr>
                    </a:p>
                  </a:txBody>
                  <a:tcPr marL="9525" marR="9525" marT="9525" marB="0" anchor="b"/>
                </a:tc>
                <a:tc>
                  <a:txBody>
                    <a:bodyPr/>
                    <a:lstStyle/>
                    <a:p>
                      <a:pPr algn="l" fontAlgn="b"/>
                      <a:endParaRPr lang="de-AT" sz="11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3448769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Grp="1" noChangeArrowheads="1"/>
          </p:cNvSpPr>
          <p:nvPr>
            <p:ph type="title"/>
          </p:nvPr>
        </p:nvSpPr>
        <p:spPr>
          <a:xfrm>
            <a:off x="276517" y="395567"/>
            <a:ext cx="7100191" cy="845392"/>
          </a:xfrm>
        </p:spPr>
        <p:txBody>
          <a:bodyPr/>
          <a:lstStyle/>
          <a:p>
            <a:pPr eaLnBrk="1" hangingPunct="1"/>
            <a:r>
              <a:rPr lang="de-AT" sz="2200" dirty="0"/>
              <a:t>Bereinigte Ertragsanteile Länder ohne Wien</a:t>
            </a:r>
            <a:r>
              <a:rPr lang="de-AT" sz="1100" b="0" dirty="0"/>
              <a:t>, Mio. Euro</a:t>
            </a:r>
            <a:r>
              <a:rPr lang="de-AT" sz="2200" dirty="0"/>
              <a:t/>
            </a:r>
            <a:br>
              <a:rPr lang="de-AT" sz="2200" dirty="0"/>
            </a:br>
            <a:r>
              <a:rPr lang="de-AT" sz="1100" dirty="0"/>
              <a:t>inkl. </a:t>
            </a:r>
            <a:r>
              <a:rPr lang="de-AT" sz="1100" dirty="0" err="1"/>
              <a:t>Spielbankabg</a:t>
            </a:r>
            <a:r>
              <a:rPr lang="de-AT" sz="1100" dirty="0"/>
              <a:t>., zzgl. umgewandelte Transfers u Pflegegeld, ohne </a:t>
            </a:r>
            <a:r>
              <a:rPr lang="de-AT" sz="1100" dirty="0" err="1"/>
              <a:t>Selbstträgerschaftsausgleich</a:t>
            </a:r>
            <a:r>
              <a:rPr lang="de-AT" sz="1100" dirty="0"/>
              <a:t/>
            </a:r>
            <a:br>
              <a:rPr lang="de-AT" sz="1100" dirty="0"/>
            </a:br>
            <a:r>
              <a:rPr lang="de-AT" sz="1100" dirty="0"/>
              <a:t>Quelle: bis </a:t>
            </a:r>
            <a:r>
              <a:rPr lang="de-AT" sz="1100" dirty="0" smtClean="0"/>
              <a:t>2014 </a:t>
            </a:r>
            <a:r>
              <a:rPr lang="de-AT" sz="1100" dirty="0"/>
              <a:t>Erfolg, </a:t>
            </a:r>
            <a:r>
              <a:rPr lang="de-AT" sz="1100" dirty="0" smtClean="0"/>
              <a:t>2015ff: </a:t>
            </a:r>
            <a:r>
              <a:rPr lang="de-AT" sz="1100" dirty="0"/>
              <a:t>Stand April </a:t>
            </a:r>
            <a:r>
              <a:rPr lang="de-AT" sz="1100" dirty="0" smtClean="0"/>
              <a:t>2015</a:t>
            </a:r>
            <a:endParaRPr lang="de-DE" sz="1100" dirty="0"/>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9790" y="1548383"/>
            <a:ext cx="9551675"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53853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Grp="1" noChangeArrowheads="1"/>
          </p:cNvSpPr>
          <p:nvPr>
            <p:ph type="title"/>
          </p:nvPr>
        </p:nvSpPr>
        <p:spPr>
          <a:xfrm>
            <a:off x="276517" y="395567"/>
            <a:ext cx="7100191" cy="845392"/>
          </a:xfrm>
        </p:spPr>
        <p:txBody>
          <a:bodyPr/>
          <a:lstStyle/>
          <a:p>
            <a:pPr eaLnBrk="1" hangingPunct="1"/>
            <a:r>
              <a:rPr lang="de-AT" sz="2200" dirty="0"/>
              <a:t>Bereinigte Ertragsanteile Gemeinden o. Wien</a:t>
            </a:r>
            <a:r>
              <a:rPr lang="de-AT" sz="1100" b="0" dirty="0"/>
              <a:t> , Mio. Euro</a:t>
            </a:r>
            <a:r>
              <a:rPr lang="de-AT" sz="2800" dirty="0"/>
              <a:t/>
            </a:r>
            <a:br>
              <a:rPr lang="de-AT" sz="2800" dirty="0"/>
            </a:br>
            <a:r>
              <a:rPr lang="de-AT" sz="1100" dirty="0"/>
              <a:t>inkl. </a:t>
            </a:r>
            <a:r>
              <a:rPr lang="de-AT" sz="1100" dirty="0" err="1"/>
              <a:t>Spielbankabg</a:t>
            </a:r>
            <a:r>
              <a:rPr lang="de-AT" sz="1100" dirty="0"/>
              <a:t>., zzgl. umgewandelte Transfers, ohne </a:t>
            </a:r>
            <a:r>
              <a:rPr lang="de-AT" sz="1100" dirty="0" err="1"/>
              <a:t>Selbstträgerschaftsausgleich</a:t>
            </a:r>
            <a:r>
              <a:rPr lang="de-AT" sz="1100" dirty="0"/>
              <a:t>, Mio. Euro</a:t>
            </a:r>
            <a:br>
              <a:rPr lang="de-AT" sz="1100" dirty="0"/>
            </a:br>
            <a:r>
              <a:rPr lang="de-AT" sz="1100" dirty="0"/>
              <a:t>Quelle: bis </a:t>
            </a:r>
            <a:r>
              <a:rPr lang="de-AT" sz="1100" dirty="0" smtClean="0"/>
              <a:t>2014 </a:t>
            </a:r>
            <a:r>
              <a:rPr lang="de-AT" sz="1100" dirty="0"/>
              <a:t>Erfolg, </a:t>
            </a:r>
            <a:r>
              <a:rPr lang="de-AT" sz="1100" dirty="0" smtClean="0"/>
              <a:t>2015ff</a:t>
            </a:r>
            <a:r>
              <a:rPr lang="de-AT" sz="1100" dirty="0"/>
              <a:t>: Stand April </a:t>
            </a:r>
            <a:r>
              <a:rPr lang="de-AT" sz="1100" dirty="0" smtClean="0"/>
              <a:t>2015</a:t>
            </a:r>
            <a:endParaRPr lang="de-DE" sz="1100" dirty="0"/>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776" y="1564380"/>
            <a:ext cx="9683317" cy="4952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93171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Grp="1" noChangeArrowheads="1"/>
          </p:cNvSpPr>
          <p:nvPr>
            <p:ph type="title"/>
          </p:nvPr>
        </p:nvSpPr>
        <p:spPr>
          <a:xfrm>
            <a:off x="276517" y="395567"/>
            <a:ext cx="7100191" cy="845392"/>
          </a:xfrm>
        </p:spPr>
        <p:txBody>
          <a:bodyPr/>
          <a:lstStyle/>
          <a:p>
            <a:pPr eaLnBrk="1" hangingPunct="1"/>
            <a:r>
              <a:rPr lang="de-AT" sz="2200" dirty="0"/>
              <a:t>Bereinigte Ertragsanteile Wien (</a:t>
            </a:r>
            <a:r>
              <a:rPr lang="de-AT" sz="2200" dirty="0" err="1"/>
              <a:t>Land+Gmde</a:t>
            </a:r>
            <a:r>
              <a:rPr lang="de-AT" sz="2200" dirty="0"/>
              <a:t>)</a:t>
            </a:r>
            <a:r>
              <a:rPr lang="de-AT" sz="1100" b="0" dirty="0"/>
              <a:t>, Mio. Euro</a:t>
            </a:r>
            <a:r>
              <a:rPr lang="de-AT" sz="2800" dirty="0"/>
              <a:t/>
            </a:r>
            <a:br>
              <a:rPr lang="de-AT" sz="2800" dirty="0"/>
            </a:br>
            <a:r>
              <a:rPr lang="de-AT" sz="1100" dirty="0"/>
              <a:t>inkl. </a:t>
            </a:r>
            <a:r>
              <a:rPr lang="de-AT" sz="1100" dirty="0" err="1"/>
              <a:t>Spielbankabg</a:t>
            </a:r>
            <a:r>
              <a:rPr lang="de-AT" sz="1100" dirty="0"/>
              <a:t>., zzgl. umgewandelte Transfers u Pflegegeld, ohne </a:t>
            </a:r>
            <a:r>
              <a:rPr lang="de-AT" sz="1100" dirty="0" err="1"/>
              <a:t>Selbstträgerschaftsausgleich</a:t>
            </a:r>
            <a:r>
              <a:rPr lang="de-AT" sz="1100" dirty="0"/>
              <a:t/>
            </a:r>
            <a:br>
              <a:rPr lang="de-AT" sz="1100" dirty="0"/>
            </a:br>
            <a:r>
              <a:rPr lang="de-AT" sz="1100" dirty="0"/>
              <a:t>Quelle: bis </a:t>
            </a:r>
            <a:r>
              <a:rPr lang="de-AT" sz="1100" dirty="0" smtClean="0"/>
              <a:t>2014 </a:t>
            </a:r>
            <a:r>
              <a:rPr lang="de-AT" sz="1100" dirty="0"/>
              <a:t>Erfolg, </a:t>
            </a:r>
            <a:r>
              <a:rPr lang="de-AT" sz="1100" dirty="0" smtClean="0"/>
              <a:t>2015ff</a:t>
            </a:r>
            <a:r>
              <a:rPr lang="de-AT" sz="1100" dirty="0"/>
              <a:t>: Stand April </a:t>
            </a:r>
            <a:r>
              <a:rPr lang="de-AT" sz="1100" dirty="0" smtClean="0"/>
              <a:t>2015</a:t>
            </a:r>
            <a:endParaRPr lang="de-DE" sz="1100"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9792" y="1476375"/>
            <a:ext cx="9573809"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0163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Aktuelle Themen</a:t>
            </a:r>
            <a:endParaRPr lang="de-AT" dirty="0"/>
          </a:p>
        </p:txBody>
      </p:sp>
      <p:sp>
        <p:nvSpPr>
          <p:cNvPr id="3" name="Inhaltsplatzhalter 2"/>
          <p:cNvSpPr>
            <a:spLocks noGrp="1"/>
          </p:cNvSpPr>
          <p:nvPr>
            <p:ph idx="1"/>
          </p:nvPr>
        </p:nvSpPr>
        <p:spPr>
          <a:xfrm>
            <a:off x="719832" y="1476375"/>
            <a:ext cx="8637587" cy="5184576"/>
          </a:xfrm>
        </p:spPr>
        <p:txBody>
          <a:bodyPr/>
          <a:lstStyle/>
          <a:p>
            <a:r>
              <a:rPr lang="de-AT" b="0" dirty="0" smtClean="0"/>
              <a:t>Novelle zum Finanzausgleichsgesetz 2008</a:t>
            </a:r>
          </a:p>
          <a:p>
            <a:pPr lvl="1"/>
            <a:r>
              <a:rPr lang="de-AT" b="0" dirty="0" smtClean="0"/>
              <a:t>Befristeter Vorwegabzug für „Österreichfonds“ iHv. </a:t>
            </a:r>
            <a:br>
              <a:rPr lang="de-AT" b="0" dirty="0" smtClean="0"/>
            </a:br>
            <a:r>
              <a:rPr lang="de-AT" b="0" dirty="0" smtClean="0"/>
              <a:t>50 Mio. Euro</a:t>
            </a:r>
          </a:p>
          <a:p>
            <a:pPr lvl="1"/>
            <a:r>
              <a:rPr lang="de-AT" b="0" dirty="0" smtClean="0"/>
              <a:t>Verteilung der Mehreinnahmen aus der Grunderwerbsteuer (35 Mio. Euro p.a.) nach dem einheitlichen Schlüssel</a:t>
            </a:r>
          </a:p>
          <a:p>
            <a:pPr lvl="1"/>
            <a:r>
              <a:rPr lang="de-AT" b="0" dirty="0" smtClean="0"/>
              <a:t>Anpassung der Ermächtigung </a:t>
            </a:r>
            <a:r>
              <a:rPr lang="de-AT" b="0" dirty="0"/>
              <a:t>der Gemeinden zur Ausschreibung von </a:t>
            </a:r>
            <a:r>
              <a:rPr lang="de-AT" b="0" dirty="0" smtClean="0"/>
              <a:t>Parkabgaben</a:t>
            </a:r>
          </a:p>
          <a:p>
            <a:r>
              <a:rPr lang="de-AT" b="0" dirty="0" smtClean="0"/>
              <a:t>Rechnungshof</a:t>
            </a:r>
          </a:p>
          <a:p>
            <a:pPr lvl="1"/>
            <a:r>
              <a:rPr lang="de-AT" b="0" dirty="0" smtClean="0"/>
              <a:t>Prüfungen Zahlungsströme zwischen den Gebietskörperschaften</a:t>
            </a:r>
          </a:p>
          <a:p>
            <a:pPr lvl="1"/>
            <a:r>
              <a:rPr lang="de-AT" b="0" dirty="0" smtClean="0"/>
              <a:t>Verteilung der Ertragsanteile der Gemeinden</a:t>
            </a:r>
            <a:endParaRPr lang="de-AT" b="0" dirty="0"/>
          </a:p>
        </p:txBody>
      </p:sp>
      <p:sp>
        <p:nvSpPr>
          <p:cNvPr id="4" name="Foliennummernplatzhalter 3"/>
          <p:cNvSpPr>
            <a:spLocks noGrp="1"/>
          </p:cNvSpPr>
          <p:nvPr>
            <p:ph type="sldNum" sz="quarter" idx="10"/>
          </p:nvPr>
        </p:nvSpPr>
        <p:spPr/>
        <p:txBody>
          <a:bodyPr/>
          <a:lstStyle/>
          <a:p>
            <a:pPr>
              <a:defRPr/>
            </a:pPr>
            <a:fld id="{B32B2FE1-4B63-479C-80E7-FB5D834062DA}" type="slidenum">
              <a:rPr lang="de-AT" smtClean="0"/>
              <a:pPr>
                <a:defRPr/>
              </a:pPr>
              <a:t>14</a:t>
            </a:fld>
            <a:endParaRPr lang="de-AT"/>
          </a:p>
        </p:txBody>
      </p:sp>
    </p:spTree>
    <p:extLst>
      <p:ext uri="{BB962C8B-B14F-4D97-AF65-F5344CB8AC3E}">
        <p14:creationId xmlns:p14="http://schemas.microsoft.com/office/powerpoint/2010/main" val="1066631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Foliennummernplatzhalter 4"/>
          <p:cNvSpPr>
            <a:spLocks noGrp="1"/>
          </p:cNvSpPr>
          <p:nvPr>
            <p:ph type="sldNum" sz="quarter" idx="10"/>
          </p:nvPr>
        </p:nvSpPr>
        <p:spPr/>
        <p:txBody>
          <a:bodyPr/>
          <a:lstStyle/>
          <a:p>
            <a:pPr>
              <a:defRPr/>
            </a:pPr>
            <a:fld id="{194EB299-2E64-4B20-BE91-51E3BA01E32E}" type="slidenum">
              <a:rPr lang="de-AT"/>
              <a:pPr>
                <a:defRPr/>
              </a:pPr>
              <a:t>2</a:t>
            </a:fld>
            <a:endParaRPr lang="de-AT" dirty="0"/>
          </a:p>
        </p:txBody>
      </p:sp>
      <p:sp>
        <p:nvSpPr>
          <p:cNvPr id="5123" name="Rectangle 2"/>
          <p:cNvSpPr>
            <a:spLocks noGrp="1" noChangeArrowheads="1"/>
          </p:cNvSpPr>
          <p:nvPr>
            <p:ph type="title"/>
          </p:nvPr>
        </p:nvSpPr>
        <p:spPr/>
        <p:txBody>
          <a:bodyPr/>
          <a:lstStyle/>
          <a:p>
            <a:pPr eaLnBrk="1" hangingPunct="1"/>
            <a:r>
              <a:rPr lang="de-AT" sz="2500" dirty="0" smtClean="0"/>
              <a:t>Rahmenbedingungen kurzfristig </a:t>
            </a:r>
          </a:p>
        </p:txBody>
      </p:sp>
      <p:sp>
        <p:nvSpPr>
          <p:cNvPr id="5124" name="Rectangle 3"/>
          <p:cNvSpPr>
            <a:spLocks noGrp="1" noChangeArrowheads="1"/>
          </p:cNvSpPr>
          <p:nvPr>
            <p:ph type="body" sz="half" idx="1"/>
          </p:nvPr>
        </p:nvSpPr>
        <p:spPr>
          <a:xfrm>
            <a:off x="792163" y="1404938"/>
            <a:ext cx="8713787" cy="431800"/>
          </a:xfrm>
          <a:noFill/>
        </p:spPr>
        <p:txBody>
          <a:bodyPr/>
          <a:lstStyle/>
          <a:p>
            <a:pPr eaLnBrk="1" hangingPunct="1"/>
            <a:r>
              <a:rPr lang="de-AT" sz="2400" dirty="0" smtClean="0"/>
              <a:t>Entwicklung der Prognosen </a:t>
            </a:r>
            <a:r>
              <a:rPr lang="de-AT" sz="2400" smtClean="0"/>
              <a:t>für 2015 und 2016</a:t>
            </a:r>
            <a:endParaRPr lang="de-AT" sz="2400" dirty="0" smtClean="0"/>
          </a:p>
        </p:txBody>
      </p:sp>
      <p:graphicFrame>
        <p:nvGraphicFramePr>
          <p:cNvPr id="5" name="Inhaltsplatzhalter 4"/>
          <p:cNvGraphicFramePr>
            <a:graphicFrameLocks noGrp="1"/>
          </p:cNvGraphicFramePr>
          <p:nvPr>
            <p:ph sz="half" idx="2"/>
            <p:extLst>
              <p:ext uri="{D42A27DB-BD31-4B8C-83A1-F6EECF244321}">
                <p14:modId xmlns:p14="http://schemas.microsoft.com/office/powerpoint/2010/main" val="170288736"/>
              </p:ext>
            </p:extLst>
          </p:nvPr>
        </p:nvGraphicFramePr>
        <p:xfrm>
          <a:off x="1223889" y="2484486"/>
          <a:ext cx="7920878" cy="3525161"/>
        </p:xfrm>
        <a:graphic>
          <a:graphicData uri="http://schemas.openxmlformats.org/drawingml/2006/table">
            <a:tbl>
              <a:tblPr>
                <a:tableStyleId>{5C22544A-7EE6-4342-B048-85BDC9FD1C3A}</a:tableStyleId>
              </a:tblPr>
              <a:tblGrid>
                <a:gridCol w="3551051"/>
                <a:gridCol w="1343639"/>
                <a:gridCol w="1343639"/>
                <a:gridCol w="1682549"/>
              </a:tblGrid>
              <a:tr h="542979">
                <a:tc>
                  <a:txBody>
                    <a:bodyPr/>
                    <a:lstStyle/>
                    <a:p>
                      <a:pPr algn="l" rtl="0" fontAlgn="ctr"/>
                      <a:r>
                        <a:rPr lang="de-AT" sz="1800" b="1" u="none" strike="noStrike" baseline="0" dirty="0">
                          <a:effectLst/>
                        </a:rPr>
                        <a:t>Quellen (WIFO-Prognosen)</a:t>
                      </a:r>
                      <a:endParaRPr lang="de-AT" sz="1800" b="1" i="0" u="none" strike="noStrike" baseline="0" dirty="0">
                        <a:solidFill>
                          <a:srgbClr val="000000"/>
                        </a:solidFill>
                        <a:effectLst/>
                        <a:latin typeface="Tahoma"/>
                      </a:endParaRPr>
                    </a:p>
                  </a:txBody>
                  <a:tcPr marL="4822" marR="4822" marT="4822" marB="0" anchor="ctr"/>
                </a:tc>
                <a:tc>
                  <a:txBody>
                    <a:bodyPr/>
                    <a:lstStyle/>
                    <a:p>
                      <a:pPr algn="ctr" rtl="0" fontAlgn="ctr"/>
                      <a:r>
                        <a:rPr lang="de-AT" sz="1800" b="1" u="none" strike="noStrike" baseline="0" smtClean="0">
                          <a:effectLst/>
                        </a:rPr>
                        <a:t>Sept.14</a:t>
                      </a:r>
                      <a:endParaRPr lang="de-AT" sz="1800" b="1" i="0" u="none" strike="noStrike" baseline="0" dirty="0">
                        <a:solidFill>
                          <a:srgbClr val="000000"/>
                        </a:solidFill>
                        <a:effectLst/>
                        <a:latin typeface="Tahoma"/>
                      </a:endParaRPr>
                    </a:p>
                  </a:txBody>
                  <a:tcPr marL="4822" marR="4822" marT="4822" marB="0" anchor="ctr"/>
                </a:tc>
                <a:tc>
                  <a:txBody>
                    <a:bodyPr/>
                    <a:lstStyle/>
                    <a:p>
                      <a:pPr algn="ctr" rtl="0" fontAlgn="ctr"/>
                      <a:r>
                        <a:rPr lang="de-AT" sz="1800" b="1" u="none" strike="noStrike" baseline="0" smtClean="0">
                          <a:effectLst/>
                        </a:rPr>
                        <a:t>Dez.14</a:t>
                      </a:r>
                      <a:endParaRPr lang="de-AT" sz="1800" b="1" i="0" u="none" strike="noStrike" baseline="0" dirty="0">
                        <a:solidFill>
                          <a:srgbClr val="000000"/>
                        </a:solidFill>
                        <a:effectLst/>
                        <a:latin typeface="Tahoma"/>
                      </a:endParaRPr>
                    </a:p>
                  </a:txBody>
                  <a:tcPr marL="4822" marR="4822" marT="4822" marB="0" anchor="ctr"/>
                </a:tc>
                <a:tc>
                  <a:txBody>
                    <a:bodyPr/>
                    <a:lstStyle/>
                    <a:p>
                      <a:pPr algn="ctr" rtl="0" fontAlgn="ctr"/>
                      <a:r>
                        <a:rPr lang="de-AT" sz="1800" b="1" u="none" strike="noStrike" baseline="0" smtClean="0">
                          <a:effectLst/>
                        </a:rPr>
                        <a:t>März 15 o. Steuerreform !</a:t>
                      </a:r>
                      <a:endParaRPr lang="de-AT" sz="1800" b="1" i="0" u="none" strike="noStrike" baseline="0" dirty="0">
                        <a:solidFill>
                          <a:srgbClr val="000000"/>
                        </a:solidFill>
                        <a:effectLst/>
                        <a:latin typeface="Tahoma"/>
                      </a:endParaRPr>
                    </a:p>
                  </a:txBody>
                  <a:tcPr marL="4822" marR="4822" marT="4822" marB="0" anchor="ctr"/>
                </a:tc>
              </a:tr>
              <a:tr h="525463">
                <a:tc>
                  <a:txBody>
                    <a:bodyPr/>
                    <a:lstStyle/>
                    <a:p>
                      <a:pPr algn="l" rtl="0" fontAlgn="ctr"/>
                      <a:r>
                        <a:rPr lang="de-AT" sz="1800" b="1" u="none" strike="noStrike" baseline="0">
                          <a:effectLst/>
                        </a:rPr>
                        <a:t>für den Zeitraum</a:t>
                      </a:r>
                      <a:endParaRPr lang="de-AT" sz="1800" b="1" i="0" u="none" strike="noStrike" baseline="0">
                        <a:solidFill>
                          <a:srgbClr val="000000"/>
                        </a:solidFill>
                        <a:effectLst/>
                        <a:latin typeface="Tahoma"/>
                      </a:endParaRPr>
                    </a:p>
                  </a:txBody>
                  <a:tcPr marL="4822" marR="4822" marT="4822" marB="0" anchor="ctr"/>
                </a:tc>
                <a:tc>
                  <a:txBody>
                    <a:bodyPr/>
                    <a:lstStyle/>
                    <a:p>
                      <a:pPr algn="ctr" rtl="0" fontAlgn="ctr"/>
                      <a:r>
                        <a:rPr lang="de-AT" sz="1800" b="1" u="none" strike="noStrike" baseline="0" smtClean="0">
                          <a:effectLst/>
                        </a:rPr>
                        <a:t>2015</a:t>
                      </a:r>
                      <a:endParaRPr lang="de-AT" sz="1800" b="1" i="0" u="none" strike="noStrike" baseline="0" dirty="0">
                        <a:solidFill>
                          <a:srgbClr val="000000"/>
                        </a:solidFill>
                        <a:effectLst/>
                        <a:latin typeface="Tahoma"/>
                      </a:endParaRPr>
                    </a:p>
                  </a:txBody>
                  <a:tcPr marL="4822" marR="4822" marT="4822" marB="0" anchor="ctr"/>
                </a:tc>
                <a:tc>
                  <a:txBody>
                    <a:bodyPr/>
                    <a:lstStyle/>
                    <a:p>
                      <a:pPr algn="ctr" rtl="0" fontAlgn="ctr"/>
                      <a:r>
                        <a:rPr lang="de-AT" sz="1800" b="1" u="none" strike="noStrike" baseline="0" smtClean="0">
                          <a:effectLst/>
                        </a:rPr>
                        <a:t>2015/2016</a:t>
                      </a:r>
                      <a:endParaRPr lang="de-AT" sz="1800" b="1" i="0" u="none" strike="noStrike" baseline="0" dirty="0">
                        <a:solidFill>
                          <a:srgbClr val="000000"/>
                        </a:solidFill>
                        <a:effectLst/>
                        <a:latin typeface="Tahoma"/>
                      </a:endParaRPr>
                    </a:p>
                  </a:txBody>
                  <a:tcPr marL="4822" marR="4822" marT="4822" marB="0" anchor="ctr"/>
                </a:tc>
                <a:tc>
                  <a:txBody>
                    <a:bodyPr/>
                    <a:lstStyle/>
                    <a:p>
                      <a:pPr algn="ctr" rtl="0" fontAlgn="ctr"/>
                      <a:r>
                        <a:rPr lang="de-AT" sz="1800" b="1" u="none" strike="noStrike" baseline="0" smtClean="0">
                          <a:effectLst/>
                        </a:rPr>
                        <a:t>2015/2016</a:t>
                      </a:r>
                      <a:endParaRPr lang="de-AT" sz="1800" b="1" i="0" u="none" strike="noStrike" baseline="0" dirty="0">
                        <a:solidFill>
                          <a:srgbClr val="000000"/>
                        </a:solidFill>
                        <a:effectLst/>
                        <a:latin typeface="Tahoma"/>
                      </a:endParaRPr>
                    </a:p>
                  </a:txBody>
                  <a:tcPr marL="4822" marR="4822" marT="4822" marB="0" anchor="ctr"/>
                </a:tc>
              </a:tr>
              <a:tr h="542979">
                <a:tc>
                  <a:txBody>
                    <a:bodyPr/>
                    <a:lstStyle/>
                    <a:p>
                      <a:pPr algn="l" rtl="0" fontAlgn="ctr"/>
                      <a:r>
                        <a:rPr lang="de-AT" sz="1800" b="1" u="none" strike="noStrike" baseline="0" dirty="0">
                          <a:effectLst/>
                        </a:rPr>
                        <a:t>Privater Konsum (</a:t>
                      </a:r>
                      <a:r>
                        <a:rPr lang="de-AT" sz="1800" b="1" u="none" strike="noStrike" baseline="0" dirty="0" smtClean="0">
                          <a:effectLst/>
                        </a:rPr>
                        <a:t>nominell)</a:t>
                      </a:r>
                      <a:endParaRPr lang="de-AT" sz="1800" b="1" i="0" u="none" strike="noStrike" baseline="0" dirty="0">
                        <a:solidFill>
                          <a:srgbClr val="000000"/>
                        </a:solidFill>
                        <a:effectLst/>
                        <a:latin typeface="Tahoma"/>
                      </a:endParaRPr>
                    </a:p>
                  </a:txBody>
                  <a:tcPr marL="4822" marR="4822" marT="4822" marB="0" anchor="ctr"/>
                </a:tc>
                <a:tc>
                  <a:txBody>
                    <a:bodyPr/>
                    <a:lstStyle/>
                    <a:p>
                      <a:pPr algn="ctr" rtl="0" fontAlgn="ctr"/>
                      <a:r>
                        <a:rPr lang="de-AT" sz="1800" b="1" u="none" strike="noStrike" baseline="0" smtClean="0">
                          <a:effectLst/>
                        </a:rPr>
                        <a:t>2,7</a:t>
                      </a:r>
                      <a:endParaRPr lang="de-AT" sz="1800" b="1" i="0" u="none" strike="noStrike" baseline="0" dirty="0">
                        <a:solidFill>
                          <a:srgbClr val="000000"/>
                        </a:solidFill>
                        <a:effectLst/>
                        <a:latin typeface="Tahoma"/>
                      </a:endParaRPr>
                    </a:p>
                  </a:txBody>
                  <a:tcPr marL="4822" marR="4822" marT="4822" marB="0" anchor="ctr"/>
                </a:tc>
                <a:tc>
                  <a:txBody>
                    <a:bodyPr/>
                    <a:lstStyle/>
                    <a:p>
                      <a:pPr algn="ctr" rtl="0" fontAlgn="ctr"/>
                      <a:r>
                        <a:rPr lang="de-AT" sz="1800" b="1" i="0" u="none" strike="noStrike" baseline="0" smtClean="0">
                          <a:solidFill>
                            <a:srgbClr val="000000"/>
                          </a:solidFill>
                          <a:effectLst/>
                          <a:latin typeface="Tahoma"/>
                        </a:rPr>
                        <a:t>2,0/ 2,4</a:t>
                      </a:r>
                      <a:endParaRPr lang="de-AT" sz="1800" b="1" i="0" u="none" strike="noStrike" baseline="0" dirty="0">
                        <a:solidFill>
                          <a:srgbClr val="000000"/>
                        </a:solidFill>
                        <a:effectLst/>
                        <a:latin typeface="Tahoma"/>
                      </a:endParaRPr>
                    </a:p>
                  </a:txBody>
                  <a:tcPr marL="4822" marR="4822" marT="4822" marB="0" anchor="ctr"/>
                </a:tc>
                <a:tc>
                  <a:txBody>
                    <a:bodyPr/>
                    <a:lstStyle/>
                    <a:p>
                      <a:pPr algn="ctr" rtl="0" fontAlgn="ctr"/>
                      <a:r>
                        <a:rPr lang="de-AT" sz="1800" b="1" i="0" u="none" strike="noStrike" baseline="0" smtClean="0">
                          <a:solidFill>
                            <a:srgbClr val="000000"/>
                          </a:solidFill>
                          <a:effectLst/>
                          <a:latin typeface="Tahoma"/>
                        </a:rPr>
                        <a:t>1,8/ 2,5</a:t>
                      </a:r>
                      <a:endParaRPr lang="de-AT" sz="1800" b="1" i="0" u="none" strike="noStrike" baseline="0" dirty="0">
                        <a:solidFill>
                          <a:srgbClr val="000000"/>
                        </a:solidFill>
                        <a:effectLst/>
                        <a:latin typeface="Tahoma"/>
                      </a:endParaRPr>
                    </a:p>
                  </a:txBody>
                  <a:tcPr marL="4822" marR="4822" marT="4822" marB="0" anchor="ctr"/>
                </a:tc>
              </a:tr>
              <a:tr h="542979">
                <a:tc>
                  <a:txBody>
                    <a:bodyPr/>
                    <a:lstStyle/>
                    <a:p>
                      <a:pPr algn="l" rtl="0" fontAlgn="ctr"/>
                      <a:r>
                        <a:rPr lang="de-AT" sz="1800" b="1" u="none" strike="noStrike" baseline="0" dirty="0">
                          <a:effectLst/>
                        </a:rPr>
                        <a:t>Unselbständig Beschäftigte</a:t>
                      </a:r>
                      <a:endParaRPr lang="de-AT" sz="1800" b="1" i="0" u="none" strike="noStrike" baseline="0" dirty="0">
                        <a:solidFill>
                          <a:srgbClr val="000000"/>
                        </a:solidFill>
                        <a:effectLst/>
                        <a:latin typeface="Tahoma"/>
                      </a:endParaRPr>
                    </a:p>
                  </a:txBody>
                  <a:tcPr marL="4822" marR="4822" marT="4822" marB="0" anchor="ctr"/>
                </a:tc>
                <a:tc>
                  <a:txBody>
                    <a:bodyPr/>
                    <a:lstStyle/>
                    <a:p>
                      <a:pPr algn="ctr" rtl="0" fontAlgn="ctr"/>
                      <a:r>
                        <a:rPr lang="de-AT" sz="1800" b="1" u="none" strike="noStrike" baseline="0" smtClean="0">
                          <a:effectLst/>
                        </a:rPr>
                        <a:t>0,6</a:t>
                      </a:r>
                      <a:endParaRPr lang="de-AT" sz="1800" b="1" i="0" u="none" strike="noStrike" baseline="0" dirty="0">
                        <a:solidFill>
                          <a:srgbClr val="000000"/>
                        </a:solidFill>
                        <a:effectLst/>
                        <a:latin typeface="Tahoma"/>
                      </a:endParaRPr>
                    </a:p>
                  </a:txBody>
                  <a:tcPr marL="4822" marR="4822" marT="4822" marB="0" anchor="ctr"/>
                </a:tc>
                <a:tc>
                  <a:txBody>
                    <a:bodyPr/>
                    <a:lstStyle/>
                    <a:p>
                      <a:pPr algn="ctr" rtl="0" fontAlgn="ctr"/>
                      <a:r>
                        <a:rPr lang="de-AT" sz="1800" b="1" i="0" u="none" strike="noStrike" baseline="0" smtClean="0">
                          <a:solidFill>
                            <a:srgbClr val="000000"/>
                          </a:solidFill>
                          <a:effectLst/>
                          <a:latin typeface="Tahoma"/>
                        </a:rPr>
                        <a:t>0,4/ 0,5</a:t>
                      </a:r>
                      <a:endParaRPr lang="de-AT" sz="1800" b="1" i="0" u="none" strike="noStrike" baseline="0" dirty="0">
                        <a:solidFill>
                          <a:srgbClr val="000000"/>
                        </a:solidFill>
                        <a:effectLst/>
                        <a:latin typeface="Tahoma"/>
                      </a:endParaRPr>
                    </a:p>
                  </a:txBody>
                  <a:tcPr marL="4822" marR="4822" marT="4822" marB="0" anchor="ctr"/>
                </a:tc>
                <a:tc>
                  <a:txBody>
                    <a:bodyPr/>
                    <a:lstStyle/>
                    <a:p>
                      <a:pPr algn="ctr" rtl="0" fontAlgn="ctr"/>
                      <a:r>
                        <a:rPr lang="de-AT" sz="1800" b="1" i="0" u="none" strike="noStrike" baseline="0" smtClean="0">
                          <a:solidFill>
                            <a:srgbClr val="000000"/>
                          </a:solidFill>
                          <a:effectLst/>
                          <a:latin typeface="Tahoma"/>
                        </a:rPr>
                        <a:t>0,5/0,6</a:t>
                      </a:r>
                      <a:endParaRPr lang="de-AT" sz="1800" b="1" i="0" u="none" strike="noStrike" baseline="0" dirty="0">
                        <a:solidFill>
                          <a:srgbClr val="000000"/>
                        </a:solidFill>
                        <a:effectLst/>
                        <a:latin typeface="Tahoma"/>
                      </a:endParaRPr>
                    </a:p>
                  </a:txBody>
                  <a:tcPr marL="4822" marR="4822" marT="4822" marB="0" anchor="ctr"/>
                </a:tc>
              </a:tr>
              <a:tr h="542979">
                <a:tc>
                  <a:txBody>
                    <a:bodyPr/>
                    <a:lstStyle/>
                    <a:p>
                      <a:pPr algn="l" rtl="0" fontAlgn="ctr"/>
                      <a:r>
                        <a:rPr lang="de-AT" sz="1800" b="1" u="none" strike="noStrike" baseline="0" dirty="0">
                          <a:effectLst/>
                        </a:rPr>
                        <a:t>Lohnsumme pro Beschäftigten</a:t>
                      </a:r>
                      <a:endParaRPr lang="de-AT" sz="1800" b="1" i="0" u="none" strike="noStrike" baseline="0" dirty="0">
                        <a:solidFill>
                          <a:srgbClr val="000000"/>
                        </a:solidFill>
                        <a:effectLst/>
                        <a:latin typeface="Tahoma"/>
                      </a:endParaRPr>
                    </a:p>
                  </a:txBody>
                  <a:tcPr marL="4822" marR="4822" marT="4822" marB="0" anchor="ctr"/>
                </a:tc>
                <a:tc>
                  <a:txBody>
                    <a:bodyPr/>
                    <a:lstStyle/>
                    <a:p>
                      <a:pPr algn="ctr" rtl="0" fontAlgn="ctr"/>
                      <a:r>
                        <a:rPr lang="de-AT" sz="1800" b="1" u="none" strike="noStrike" baseline="0" smtClean="0">
                          <a:effectLst/>
                        </a:rPr>
                        <a:t>2,0</a:t>
                      </a:r>
                      <a:endParaRPr lang="de-AT" sz="1800" b="1" i="0" u="none" strike="noStrike" baseline="0" dirty="0">
                        <a:solidFill>
                          <a:srgbClr val="000000"/>
                        </a:solidFill>
                        <a:effectLst/>
                        <a:latin typeface="Tahoma"/>
                      </a:endParaRPr>
                    </a:p>
                  </a:txBody>
                  <a:tcPr marL="4822" marR="4822" marT="4822" marB="0" anchor="ctr"/>
                </a:tc>
                <a:tc>
                  <a:txBody>
                    <a:bodyPr/>
                    <a:lstStyle/>
                    <a:p>
                      <a:pPr algn="ctr" rtl="0" fontAlgn="ctr"/>
                      <a:r>
                        <a:rPr lang="de-AT" sz="1800" b="1" i="0" u="none" strike="noStrike" baseline="0" smtClean="0">
                          <a:solidFill>
                            <a:srgbClr val="000000"/>
                          </a:solidFill>
                          <a:effectLst/>
                          <a:latin typeface="Tahoma"/>
                        </a:rPr>
                        <a:t>1,5/ 1,6</a:t>
                      </a:r>
                      <a:endParaRPr lang="de-AT" sz="1800" b="1" i="0" u="none" strike="noStrike" baseline="0" dirty="0">
                        <a:solidFill>
                          <a:srgbClr val="000000"/>
                        </a:solidFill>
                        <a:effectLst/>
                        <a:latin typeface="Tahoma"/>
                      </a:endParaRPr>
                    </a:p>
                  </a:txBody>
                  <a:tcPr marL="4822" marR="4822" marT="4822" marB="0" anchor="ctr"/>
                </a:tc>
                <a:tc>
                  <a:txBody>
                    <a:bodyPr/>
                    <a:lstStyle/>
                    <a:p>
                      <a:pPr algn="ctr" rtl="0" fontAlgn="ctr"/>
                      <a:r>
                        <a:rPr lang="de-AT" sz="1800" b="1" i="0" u="none" strike="noStrike" baseline="0" smtClean="0">
                          <a:solidFill>
                            <a:srgbClr val="000000"/>
                          </a:solidFill>
                          <a:effectLst/>
                          <a:latin typeface="Tahoma"/>
                        </a:rPr>
                        <a:t>1,5/ 1,7</a:t>
                      </a:r>
                      <a:endParaRPr lang="de-AT" sz="1800" b="1" i="0" u="none" strike="noStrike" baseline="0" dirty="0">
                        <a:solidFill>
                          <a:srgbClr val="000000"/>
                        </a:solidFill>
                        <a:effectLst/>
                        <a:latin typeface="Tahoma"/>
                      </a:endParaRPr>
                    </a:p>
                  </a:txBody>
                  <a:tcPr marL="4822" marR="4822" marT="4822" marB="0" anchor="ctr"/>
                </a:tc>
              </a:tr>
              <a:tr h="542979">
                <a:tc>
                  <a:txBody>
                    <a:bodyPr/>
                    <a:lstStyle/>
                    <a:p>
                      <a:pPr algn="l" rtl="0" fontAlgn="ctr"/>
                      <a:r>
                        <a:rPr lang="de-AT" sz="1800" b="1" u="none" strike="noStrike" baseline="0" dirty="0">
                          <a:effectLst/>
                        </a:rPr>
                        <a:t>BIP nominell</a:t>
                      </a:r>
                      <a:endParaRPr lang="de-AT" sz="1800" b="1" i="0" u="none" strike="noStrike" baseline="0" dirty="0">
                        <a:solidFill>
                          <a:srgbClr val="000000"/>
                        </a:solidFill>
                        <a:effectLst/>
                        <a:latin typeface="Tahoma"/>
                      </a:endParaRPr>
                    </a:p>
                  </a:txBody>
                  <a:tcPr marL="4822" marR="4822" marT="4822" marB="0" anchor="ctr"/>
                </a:tc>
                <a:tc>
                  <a:txBody>
                    <a:bodyPr/>
                    <a:lstStyle/>
                    <a:p>
                      <a:pPr algn="ctr" rtl="0" fontAlgn="ctr"/>
                      <a:r>
                        <a:rPr lang="de-AT" sz="1800" b="1" u="none" strike="noStrike" baseline="0" smtClean="0">
                          <a:effectLst/>
                        </a:rPr>
                        <a:t>2,8</a:t>
                      </a:r>
                      <a:endParaRPr lang="de-AT" sz="1800" b="1" i="0" u="none" strike="noStrike" baseline="0" dirty="0">
                        <a:solidFill>
                          <a:srgbClr val="000000"/>
                        </a:solidFill>
                        <a:effectLst/>
                        <a:latin typeface="Tahoma"/>
                      </a:endParaRPr>
                    </a:p>
                  </a:txBody>
                  <a:tcPr marL="4822" marR="4822" marT="4822" marB="0" anchor="ctr"/>
                </a:tc>
                <a:tc>
                  <a:txBody>
                    <a:bodyPr/>
                    <a:lstStyle/>
                    <a:p>
                      <a:pPr algn="ctr" rtl="0" fontAlgn="ctr"/>
                      <a:r>
                        <a:rPr lang="de-AT" sz="1800" b="1" i="0" u="none" strike="noStrike" baseline="0" smtClean="0">
                          <a:solidFill>
                            <a:srgbClr val="000000"/>
                          </a:solidFill>
                          <a:effectLst/>
                          <a:latin typeface="Tahoma"/>
                        </a:rPr>
                        <a:t>2,3/ 2,5</a:t>
                      </a:r>
                      <a:endParaRPr lang="de-AT" sz="1800" b="1" i="0" u="none" strike="noStrike" baseline="0" dirty="0">
                        <a:solidFill>
                          <a:srgbClr val="000000"/>
                        </a:solidFill>
                        <a:effectLst/>
                        <a:latin typeface="Tahoma"/>
                      </a:endParaRPr>
                    </a:p>
                  </a:txBody>
                  <a:tcPr marL="4822" marR="4822" marT="4822" marB="0" anchor="ctr"/>
                </a:tc>
                <a:tc>
                  <a:txBody>
                    <a:bodyPr/>
                    <a:lstStyle/>
                    <a:p>
                      <a:pPr algn="ctr" rtl="0" fontAlgn="ctr"/>
                      <a:r>
                        <a:rPr lang="de-AT" sz="1800" b="1" i="0" u="none" strike="noStrike" baseline="0" smtClean="0">
                          <a:solidFill>
                            <a:srgbClr val="000000"/>
                          </a:solidFill>
                          <a:effectLst/>
                          <a:latin typeface="Tahoma"/>
                        </a:rPr>
                        <a:t>1,9/ 2,7</a:t>
                      </a:r>
                      <a:endParaRPr lang="de-AT" sz="1800" b="1" i="0" u="none" strike="noStrike" baseline="0" dirty="0">
                        <a:solidFill>
                          <a:srgbClr val="000000"/>
                        </a:solidFill>
                        <a:effectLst/>
                        <a:latin typeface="Tahoma"/>
                      </a:endParaRPr>
                    </a:p>
                  </a:txBody>
                  <a:tcPr marL="4822" marR="4822" marT="4822" marB="0" anchor="ct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DC865EF9-132B-45A2-BA18-1058215CA4E6}" type="slidenum">
              <a:rPr lang="de-AT"/>
              <a:pPr>
                <a:defRPr/>
              </a:pPr>
              <a:t>3</a:t>
            </a:fld>
            <a:endParaRPr lang="de-AT" dirty="0"/>
          </a:p>
        </p:txBody>
      </p:sp>
      <p:sp>
        <p:nvSpPr>
          <p:cNvPr id="6147" name="Rectangle 2"/>
          <p:cNvSpPr>
            <a:spLocks noGrp="1" noChangeArrowheads="1"/>
          </p:cNvSpPr>
          <p:nvPr>
            <p:ph type="title"/>
          </p:nvPr>
        </p:nvSpPr>
        <p:spPr/>
        <p:txBody>
          <a:bodyPr/>
          <a:lstStyle/>
          <a:p>
            <a:pPr eaLnBrk="1" hangingPunct="1"/>
            <a:r>
              <a:rPr lang="de-AT" sz="2500" smtClean="0"/>
              <a:t>Abgabenentwicklung 2015 </a:t>
            </a:r>
            <a:endParaRPr lang="de-DE" sz="2500" dirty="0" smtClean="0"/>
          </a:p>
        </p:txBody>
      </p:sp>
      <p:sp>
        <p:nvSpPr>
          <p:cNvPr id="6148" name="Rectangle 8"/>
          <p:cNvSpPr>
            <a:spLocks noGrp="1" noChangeArrowheads="1"/>
          </p:cNvSpPr>
          <p:nvPr>
            <p:ph idx="1"/>
          </p:nvPr>
        </p:nvSpPr>
        <p:spPr>
          <a:xfrm>
            <a:off x="647824" y="1548383"/>
            <a:ext cx="8637587" cy="5112568"/>
          </a:xfrm>
        </p:spPr>
        <p:txBody>
          <a:bodyPr/>
          <a:lstStyle/>
          <a:p>
            <a:pPr>
              <a:buSzPct val="144000"/>
              <a:buFont typeface="Arial" pitchFamily="34" charset="0"/>
              <a:buChar char="•"/>
            </a:pPr>
            <a:r>
              <a:rPr lang="de-AT" sz="2500" i="1"/>
              <a:t>Entwicklung </a:t>
            </a:r>
            <a:r>
              <a:rPr lang="de-AT" sz="2500" i="1" smtClean="0"/>
              <a:t>1-3/2015 </a:t>
            </a:r>
            <a:r>
              <a:rPr lang="de-AT" sz="2500" i="1" dirty="0"/>
              <a:t>gegen das </a:t>
            </a:r>
            <a:r>
              <a:rPr lang="de-AT" sz="2500" i="1" dirty="0" smtClean="0"/>
              <a:t>Vorjahr</a:t>
            </a:r>
          </a:p>
          <a:p>
            <a:pPr>
              <a:buSzPct val="144000"/>
              <a:buFont typeface="Arial" pitchFamily="34" charset="0"/>
              <a:buChar char="•"/>
            </a:pPr>
            <a:endParaRPr lang="de-AT" sz="1800" smtClean="0"/>
          </a:p>
          <a:p>
            <a:pPr>
              <a:buSzPct val="144000"/>
              <a:buFont typeface="Arial" pitchFamily="34" charset="0"/>
              <a:buChar char="•"/>
            </a:pPr>
            <a:endParaRPr lang="de-AT" sz="1800" dirty="0"/>
          </a:p>
          <a:p>
            <a:pPr lvl="1">
              <a:buFont typeface="Symbol" pitchFamily="18" charset="2"/>
              <a:buChar char="-"/>
            </a:pPr>
            <a:r>
              <a:rPr lang="de-AT" sz="1800" i="1" dirty="0">
                <a:solidFill>
                  <a:schemeClr val="accent1">
                    <a:lumMod val="50000"/>
                  </a:schemeClr>
                </a:solidFill>
              </a:rPr>
              <a:t>Brutto</a:t>
            </a:r>
            <a:r>
              <a:rPr lang="de-AT" sz="1800" i="1">
                <a:solidFill>
                  <a:schemeClr val="accent1">
                    <a:lumMod val="50000"/>
                  </a:schemeClr>
                </a:solidFill>
              </a:rPr>
              <a:t>: </a:t>
            </a:r>
            <a:r>
              <a:rPr lang="de-AT" sz="1800" i="1" smtClean="0">
                <a:solidFill>
                  <a:schemeClr val="accent1">
                    <a:lumMod val="50000"/>
                  </a:schemeClr>
                </a:solidFill>
              </a:rPr>
              <a:t>+5,5  (18,9 Mrd.)</a:t>
            </a:r>
            <a:endParaRPr lang="de-AT" sz="1800" i="1" dirty="0" smtClean="0">
              <a:solidFill>
                <a:schemeClr val="accent1">
                  <a:lumMod val="50000"/>
                </a:schemeClr>
              </a:solidFill>
            </a:endParaRPr>
          </a:p>
          <a:p>
            <a:pPr lvl="1"/>
            <a:r>
              <a:rPr lang="de-AT" sz="1800" i="1" smtClean="0">
                <a:solidFill>
                  <a:schemeClr val="accent1">
                    <a:lumMod val="50000"/>
                  </a:schemeClr>
                </a:solidFill>
              </a:rPr>
              <a:t>LSt</a:t>
            </a:r>
            <a:r>
              <a:rPr lang="de-AT" sz="1800" i="1" dirty="0">
                <a:solidFill>
                  <a:schemeClr val="accent1">
                    <a:lumMod val="50000"/>
                  </a:schemeClr>
                </a:solidFill>
              </a:rPr>
              <a:t>:  </a:t>
            </a:r>
            <a:r>
              <a:rPr lang="de-AT" sz="1800" i="1" dirty="0" smtClean="0">
                <a:solidFill>
                  <a:schemeClr val="accent1">
                    <a:lumMod val="50000"/>
                  </a:schemeClr>
                </a:solidFill>
              </a:rPr>
              <a:t>	</a:t>
            </a:r>
            <a:r>
              <a:rPr lang="de-AT" sz="1800" i="1" smtClean="0">
                <a:solidFill>
                  <a:schemeClr val="accent1">
                    <a:lumMod val="50000"/>
                  </a:schemeClr>
                </a:solidFill>
              </a:rPr>
              <a:t>   +4,7%</a:t>
            </a:r>
          </a:p>
          <a:p>
            <a:pPr lvl="1"/>
            <a:r>
              <a:rPr lang="de-AT" sz="1800" i="1" smtClean="0">
                <a:solidFill>
                  <a:schemeClr val="accent1">
                    <a:lumMod val="50000"/>
                  </a:schemeClr>
                </a:solidFill>
              </a:rPr>
              <a:t>Est: 	  +1,5 %</a:t>
            </a:r>
            <a:endParaRPr lang="de-AT" sz="1800" dirty="0">
              <a:solidFill>
                <a:schemeClr val="accent1">
                  <a:lumMod val="50000"/>
                </a:schemeClr>
              </a:solidFill>
            </a:endParaRPr>
          </a:p>
          <a:p>
            <a:pPr lvl="1"/>
            <a:r>
              <a:rPr lang="de-AT" sz="1800" i="1" dirty="0" smtClean="0">
                <a:solidFill>
                  <a:schemeClr val="accent1">
                    <a:lumMod val="50000"/>
                  </a:schemeClr>
                </a:solidFill>
              </a:rPr>
              <a:t>KeSt </a:t>
            </a:r>
            <a:r>
              <a:rPr lang="de-AT" sz="1800" i="1">
                <a:solidFill>
                  <a:schemeClr val="accent1">
                    <a:lumMod val="50000"/>
                  </a:schemeClr>
                </a:solidFill>
              </a:rPr>
              <a:t>I</a:t>
            </a:r>
            <a:r>
              <a:rPr lang="de-AT" sz="1800" i="1" smtClean="0">
                <a:solidFill>
                  <a:schemeClr val="accent1">
                    <a:lumMod val="50000"/>
                  </a:schemeClr>
                </a:solidFill>
              </a:rPr>
              <a:t>:    +120,6 % (</a:t>
            </a:r>
            <a:r>
              <a:rPr lang="de-AT" sz="1800" i="1" smtClean="0">
                <a:solidFill>
                  <a:schemeClr val="accent1">
                    <a:lumMod val="50000"/>
                  </a:schemeClr>
                </a:solidFill>
                <a:sym typeface="Wingdings" panose="05000000000000000000" pitchFamily="2" charset="2"/>
              </a:rPr>
              <a:t> rd +300 Mio.)</a:t>
            </a:r>
            <a:endParaRPr lang="de-AT" sz="1800" i="1" dirty="0">
              <a:solidFill>
                <a:schemeClr val="accent1">
                  <a:lumMod val="50000"/>
                </a:schemeClr>
              </a:solidFill>
            </a:endParaRPr>
          </a:p>
          <a:p>
            <a:pPr lvl="1"/>
            <a:r>
              <a:rPr lang="de-AT" sz="1800" i="1" smtClean="0">
                <a:solidFill>
                  <a:schemeClr val="accent1">
                    <a:lumMod val="50000"/>
                  </a:schemeClr>
                </a:solidFill>
              </a:rPr>
              <a:t>KöSt</a:t>
            </a:r>
            <a:r>
              <a:rPr lang="de-AT" sz="1800" i="1" dirty="0">
                <a:solidFill>
                  <a:schemeClr val="accent1">
                    <a:lumMod val="50000"/>
                  </a:schemeClr>
                </a:solidFill>
              </a:rPr>
              <a:t>:  </a:t>
            </a:r>
            <a:r>
              <a:rPr lang="de-AT" sz="1800" i="1" smtClean="0">
                <a:solidFill>
                  <a:schemeClr val="accent1">
                    <a:lumMod val="50000"/>
                  </a:schemeClr>
                </a:solidFill>
              </a:rPr>
              <a:t>	 +8, 9 %</a:t>
            </a:r>
            <a:endParaRPr lang="de-AT" sz="1800" i="1" dirty="0" smtClean="0">
              <a:solidFill>
                <a:schemeClr val="accent1">
                  <a:lumMod val="50000"/>
                </a:schemeClr>
              </a:solidFill>
            </a:endParaRPr>
          </a:p>
          <a:p>
            <a:pPr lvl="1"/>
            <a:r>
              <a:rPr lang="de-AT" sz="1800" i="1" dirty="0" smtClean="0">
                <a:solidFill>
                  <a:schemeClr val="accent1">
                    <a:lumMod val="50000"/>
                  </a:schemeClr>
                </a:solidFill>
              </a:rPr>
              <a:t>USt</a:t>
            </a:r>
            <a:r>
              <a:rPr lang="de-AT" sz="1800" i="1" dirty="0">
                <a:solidFill>
                  <a:schemeClr val="accent1">
                    <a:lumMod val="50000"/>
                  </a:schemeClr>
                </a:solidFill>
              </a:rPr>
              <a:t>: </a:t>
            </a:r>
            <a:r>
              <a:rPr lang="de-AT" sz="1800" i="1" dirty="0" smtClean="0">
                <a:solidFill>
                  <a:schemeClr val="accent1">
                    <a:lumMod val="50000"/>
                  </a:schemeClr>
                </a:solidFill>
              </a:rPr>
              <a:t>	</a:t>
            </a:r>
            <a:r>
              <a:rPr lang="de-AT" sz="1800" i="1" smtClean="0">
                <a:solidFill>
                  <a:schemeClr val="accent1">
                    <a:lumMod val="50000"/>
                  </a:schemeClr>
                </a:solidFill>
              </a:rPr>
              <a:t>  +0,6%</a:t>
            </a:r>
          </a:p>
          <a:p>
            <a:pPr lvl="1"/>
            <a:r>
              <a:rPr lang="de-AT" sz="1800" i="1" smtClean="0">
                <a:solidFill>
                  <a:schemeClr val="accent1">
                    <a:lumMod val="50000"/>
                  </a:schemeClr>
                </a:solidFill>
              </a:rPr>
              <a:t>Motorbezogene VSt:  13,5 %</a:t>
            </a:r>
          </a:p>
          <a:p>
            <a:pPr lvl="1"/>
            <a:r>
              <a:rPr lang="de-AT" sz="1800" i="1" smtClean="0">
                <a:solidFill>
                  <a:schemeClr val="accent1">
                    <a:lumMod val="50000"/>
                  </a:schemeClr>
                </a:solidFill>
              </a:rPr>
              <a:t>Energieabgabe:   - 26,4%</a:t>
            </a:r>
            <a:endParaRPr lang="de-AT" sz="1800" dirty="0">
              <a:solidFill>
                <a:schemeClr val="accent1">
                  <a:lumMod val="50000"/>
                </a:schemeClr>
              </a:solidFill>
            </a:endParaRPr>
          </a:p>
          <a:p>
            <a:pPr lvl="1">
              <a:buFont typeface="Arial" panose="020B0604020202020204" pitchFamily="34" charset="0"/>
              <a:buChar char="•"/>
            </a:pPr>
            <a:endParaRPr lang="de-AT" sz="1800" i="1" smtClean="0"/>
          </a:p>
          <a:p>
            <a:pPr lvl="1">
              <a:buFont typeface="Arial" panose="020B0604020202020204" pitchFamily="34" charset="0"/>
              <a:buChar char="•"/>
            </a:pPr>
            <a:endParaRPr lang="de-AT" sz="1800" i="1" smtClean="0"/>
          </a:p>
          <a:p>
            <a:pPr marL="541337" lvl="1" indent="0">
              <a:buNone/>
            </a:pPr>
            <a:r>
              <a:rPr lang="de-AT" i="1" smtClean="0">
                <a:sym typeface="Wingdings" panose="05000000000000000000" pitchFamily="2" charset="2"/>
              </a:rPr>
              <a:t>  </a:t>
            </a:r>
            <a:r>
              <a:rPr lang="de-AT" sz="1800" i="1" smtClean="0"/>
              <a:t>Erwartung 2</a:t>
            </a:r>
            <a:r>
              <a:rPr lang="de-AT" sz="1800" i="1" smtClean="0">
                <a:ea typeface="+mn-ea"/>
                <a:cs typeface="+mn-cs"/>
              </a:rPr>
              <a:t>015  lt. BFRG rd 80,3 Mrd. (BVA v. Feb. 2014: 81</a:t>
            </a:r>
            <a:r>
              <a:rPr lang="de-AT" sz="2000" i="1" smtClean="0">
                <a:ea typeface="+mn-ea"/>
                <a:cs typeface="+mn-cs"/>
              </a:rPr>
              <a:t>,</a:t>
            </a:r>
            <a:r>
              <a:rPr lang="de-AT" sz="1800" i="1" smtClean="0">
                <a:ea typeface="+mn-ea"/>
                <a:cs typeface="+mn-cs"/>
              </a:rPr>
              <a:t>8)</a:t>
            </a:r>
            <a:endParaRPr lang="de-AT" sz="1800" i="1">
              <a:ea typeface="+mn-ea"/>
              <a:cs typeface="+mn-cs"/>
            </a:endParaRPr>
          </a:p>
          <a:p>
            <a:pPr marL="541337" lvl="1" indent="0">
              <a:buNone/>
            </a:pPr>
            <a:endParaRPr lang="de-AT" sz="1800" i="1" dirty="0" smtClean="0"/>
          </a:p>
          <a:p>
            <a:pPr marL="0" lvl="0" indent="0">
              <a:buNone/>
            </a:pPr>
            <a:endParaRPr lang="de-AT" sz="1800" i="1" dirty="0" smtClean="0"/>
          </a:p>
          <a:p>
            <a:pPr lvl="0"/>
            <a:endParaRPr lang="de-AT" sz="1800" i="1" dirty="0" smtClean="0"/>
          </a:p>
          <a:p>
            <a:pPr lvl="0"/>
            <a:endParaRPr lang="de-AT" sz="1800" i="1" dirty="0"/>
          </a:p>
          <a:p>
            <a:pPr lvl="0"/>
            <a:endParaRPr lang="de-AT" sz="1800" dirty="0"/>
          </a:p>
          <a:p>
            <a:pPr marL="541337" lvl="1" indent="0" eaLnBrk="1" hangingPunct="1">
              <a:buNone/>
            </a:pPr>
            <a:endParaRPr lang="de-AT" sz="1800" i="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sz="2400" smtClean="0"/>
              <a:t>Mittelfristprognose – BFRG </a:t>
            </a:r>
            <a:endParaRPr lang="de-AT" sz="2400"/>
          </a:p>
        </p:txBody>
      </p:sp>
      <p:sp>
        <p:nvSpPr>
          <p:cNvPr id="3" name="Inhaltsplatzhalter 2"/>
          <p:cNvSpPr>
            <a:spLocks noGrp="1"/>
          </p:cNvSpPr>
          <p:nvPr>
            <p:ph idx="1"/>
          </p:nvPr>
        </p:nvSpPr>
        <p:spPr>
          <a:xfrm>
            <a:off x="863848" y="5220791"/>
            <a:ext cx="6984776" cy="1401366"/>
          </a:xfrm>
        </p:spPr>
        <p:txBody>
          <a:bodyPr/>
          <a:lstStyle/>
          <a:p>
            <a:pPr marL="0" indent="0">
              <a:buNone/>
            </a:pPr>
            <a:r>
              <a:rPr lang="de-AT" sz="1400" b="0" smtClean="0"/>
              <a:t>Schätzung auf Grundlage der Neuen Mittelfristige Prognose Wifo </a:t>
            </a:r>
            <a:r>
              <a:rPr lang="de-AT" sz="1400" b="0" i="1" smtClean="0"/>
              <a:t>inklusive</a:t>
            </a:r>
            <a:r>
              <a:rPr lang="de-AT" sz="1400" b="0" smtClean="0"/>
              <a:t> Steuerreform:</a:t>
            </a:r>
          </a:p>
          <a:p>
            <a:pPr marL="0" indent="0">
              <a:buNone/>
            </a:pPr>
            <a:r>
              <a:rPr lang="de-AT" sz="1400" b="0" smtClean="0"/>
              <a:t/>
            </a:r>
            <a:br>
              <a:rPr lang="de-AT" sz="1400" b="0" smtClean="0"/>
            </a:br>
            <a:r>
              <a:rPr lang="de-AT" sz="1400" b="0" smtClean="0"/>
              <a:t>          </a:t>
            </a:r>
            <a:r>
              <a:rPr lang="de-AT" sz="1400" b="0" smtClean="0">
                <a:sym typeface="Wingdings" panose="05000000000000000000" pitchFamily="2" charset="2"/>
              </a:rPr>
              <a:t> </a:t>
            </a:r>
            <a:r>
              <a:rPr lang="de-AT" sz="1400" b="0" smtClean="0"/>
              <a:t>BIP 2016 zusätzlich:  + 0,1 PP real bzw 0,4 PP nominell</a:t>
            </a:r>
          </a:p>
          <a:p>
            <a:pPr marL="0" indent="0">
              <a:buNone/>
            </a:pPr>
            <a:r>
              <a:rPr lang="de-AT" sz="1400" b="0" smtClean="0">
                <a:sym typeface="Wingdings" panose="05000000000000000000" pitchFamily="2" charset="2"/>
              </a:rPr>
              <a:t>           </a:t>
            </a:r>
            <a:r>
              <a:rPr lang="de-AT" sz="1400" b="0" smtClean="0"/>
              <a:t>BIP 2019 zusätzlich:  + 0,3 </a:t>
            </a:r>
            <a:r>
              <a:rPr lang="de-AT" sz="1400" b="0"/>
              <a:t>PP real bzw </a:t>
            </a:r>
            <a:r>
              <a:rPr lang="de-AT" sz="1400" b="0" smtClean="0"/>
              <a:t>1,1 </a:t>
            </a:r>
            <a:r>
              <a:rPr lang="de-AT" sz="1400" b="0"/>
              <a:t>PP </a:t>
            </a:r>
            <a:r>
              <a:rPr lang="de-AT" sz="1400" b="0" smtClean="0"/>
              <a:t>nominell</a:t>
            </a:r>
          </a:p>
        </p:txBody>
      </p:sp>
      <p:sp>
        <p:nvSpPr>
          <p:cNvPr id="4" name="Foliennummernplatzhalter 3"/>
          <p:cNvSpPr>
            <a:spLocks noGrp="1"/>
          </p:cNvSpPr>
          <p:nvPr>
            <p:ph type="sldNum" sz="quarter" idx="10"/>
          </p:nvPr>
        </p:nvSpPr>
        <p:spPr/>
        <p:txBody>
          <a:bodyPr/>
          <a:lstStyle/>
          <a:p>
            <a:pPr>
              <a:defRPr/>
            </a:pPr>
            <a:fld id="{B32B2FE1-4B63-479C-80E7-FB5D834062DA}" type="slidenum">
              <a:rPr lang="de-AT" smtClean="0"/>
              <a:pPr>
                <a:defRPr/>
              </a:pPr>
              <a:t>4</a:t>
            </a:fld>
            <a:endParaRPr lang="de-AT"/>
          </a:p>
        </p:txBody>
      </p:sp>
      <p:graphicFrame>
        <p:nvGraphicFramePr>
          <p:cNvPr id="5" name="Tabelle 4"/>
          <p:cNvGraphicFramePr>
            <a:graphicFrameLocks noGrp="1"/>
          </p:cNvGraphicFramePr>
          <p:nvPr>
            <p:extLst>
              <p:ext uri="{D42A27DB-BD31-4B8C-83A1-F6EECF244321}">
                <p14:modId xmlns:p14="http://schemas.microsoft.com/office/powerpoint/2010/main" val="1697757592"/>
              </p:ext>
            </p:extLst>
          </p:nvPr>
        </p:nvGraphicFramePr>
        <p:xfrm>
          <a:off x="791840" y="1548383"/>
          <a:ext cx="8640963" cy="3312368"/>
        </p:xfrm>
        <a:graphic>
          <a:graphicData uri="http://schemas.openxmlformats.org/drawingml/2006/table">
            <a:tbl>
              <a:tblPr>
                <a:tableStyleId>{5C22544A-7EE6-4342-B048-85BDC9FD1C3A}</a:tableStyleId>
              </a:tblPr>
              <a:tblGrid>
                <a:gridCol w="3096344"/>
                <a:gridCol w="1080120"/>
                <a:gridCol w="1010213"/>
                <a:gridCol w="871446"/>
                <a:gridCol w="871446"/>
                <a:gridCol w="871446"/>
                <a:gridCol w="839948"/>
              </a:tblGrid>
              <a:tr h="194092">
                <a:tc rowSpan="2">
                  <a:txBody>
                    <a:bodyPr/>
                    <a:lstStyle/>
                    <a:p>
                      <a:pPr algn="l" fontAlgn="b"/>
                      <a:r>
                        <a:rPr lang="de-AT" sz="1100" b="1" u="none" strike="noStrike">
                          <a:effectLst/>
                        </a:rPr>
                        <a:t>Abgabenart</a:t>
                      </a:r>
                      <a:endParaRPr lang="de-AT" sz="1100" b="1" i="0" u="none" strike="noStrike">
                        <a:solidFill>
                          <a:srgbClr val="000000"/>
                        </a:solidFill>
                        <a:effectLst/>
                        <a:latin typeface="Arial"/>
                      </a:endParaRPr>
                    </a:p>
                  </a:txBody>
                  <a:tcPr marL="9525" marR="9525" marT="9525" marB="0" anchor="b"/>
                </a:tc>
                <a:tc>
                  <a:txBody>
                    <a:bodyPr/>
                    <a:lstStyle/>
                    <a:p>
                      <a:pPr algn="ctr" fontAlgn="b"/>
                      <a:r>
                        <a:rPr lang="de-AT" sz="1100" b="1" u="none" strike="noStrike">
                          <a:effectLst/>
                        </a:rPr>
                        <a:t>Ergebnis</a:t>
                      </a:r>
                      <a:endParaRPr lang="de-AT" sz="1100" b="1" i="0" u="none" strike="noStrike">
                        <a:solidFill>
                          <a:srgbClr val="000000"/>
                        </a:solidFill>
                        <a:effectLst/>
                        <a:latin typeface="Arial"/>
                      </a:endParaRPr>
                    </a:p>
                  </a:txBody>
                  <a:tcPr marL="9525" marR="9525" marT="9525" marB="0" anchor="b"/>
                </a:tc>
                <a:tc gridSpan="5">
                  <a:txBody>
                    <a:bodyPr/>
                    <a:lstStyle/>
                    <a:p>
                      <a:pPr algn="ctr" fontAlgn="b"/>
                      <a:r>
                        <a:rPr lang="de-AT" sz="1100" b="1" u="none" strike="noStrike">
                          <a:effectLst/>
                        </a:rPr>
                        <a:t>Mittelfrist-Schätzung für BFRG </a:t>
                      </a:r>
                      <a:endParaRPr lang="de-AT" sz="1100" b="1" i="0" u="none" strike="noStrike">
                        <a:solidFill>
                          <a:srgbClr val="000000"/>
                        </a:solidFill>
                        <a:effectLst/>
                        <a:latin typeface="Arial"/>
                      </a:endParaRPr>
                    </a:p>
                  </a:txBody>
                  <a:tcPr marL="9525" marR="9525" marT="9525" marB="0" anchor="b"/>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r>
              <a:tr h="194092">
                <a:tc vMerge="1">
                  <a:txBody>
                    <a:bodyPr/>
                    <a:lstStyle/>
                    <a:p>
                      <a:endParaRPr lang="de-AT"/>
                    </a:p>
                  </a:txBody>
                  <a:tcPr/>
                </a:tc>
                <a:tc>
                  <a:txBody>
                    <a:bodyPr/>
                    <a:lstStyle/>
                    <a:p>
                      <a:pPr algn="ctr" fontAlgn="b"/>
                      <a:r>
                        <a:rPr lang="de-AT" sz="1200" u="none" strike="noStrike">
                          <a:effectLst/>
                        </a:rPr>
                        <a:t>2014</a:t>
                      </a:r>
                      <a:endParaRPr lang="de-AT" sz="1200" b="1" i="0" u="none" strike="noStrike">
                        <a:solidFill>
                          <a:srgbClr val="000000"/>
                        </a:solidFill>
                        <a:effectLst/>
                        <a:latin typeface="Arial"/>
                      </a:endParaRPr>
                    </a:p>
                  </a:txBody>
                  <a:tcPr marL="9525" marR="9525" marT="9525" marB="0" anchor="b"/>
                </a:tc>
                <a:tc>
                  <a:txBody>
                    <a:bodyPr/>
                    <a:lstStyle/>
                    <a:p>
                      <a:pPr algn="ctr" fontAlgn="b"/>
                      <a:r>
                        <a:rPr lang="de-AT" sz="1200" u="none" strike="noStrike">
                          <a:effectLst/>
                        </a:rPr>
                        <a:t>2015</a:t>
                      </a:r>
                      <a:endParaRPr lang="de-AT" sz="1200" b="1" i="0" u="none" strike="noStrike">
                        <a:solidFill>
                          <a:srgbClr val="000000"/>
                        </a:solidFill>
                        <a:effectLst/>
                        <a:latin typeface="Arial"/>
                      </a:endParaRPr>
                    </a:p>
                  </a:txBody>
                  <a:tcPr marL="9525" marR="9525" marT="9525" marB="0" anchor="b"/>
                </a:tc>
                <a:tc>
                  <a:txBody>
                    <a:bodyPr/>
                    <a:lstStyle/>
                    <a:p>
                      <a:pPr algn="ctr" fontAlgn="b"/>
                      <a:r>
                        <a:rPr lang="de-AT" sz="1200" u="none" strike="noStrike">
                          <a:effectLst/>
                        </a:rPr>
                        <a:t>2016</a:t>
                      </a:r>
                      <a:endParaRPr lang="de-AT" sz="1200" b="1" i="0" u="none" strike="noStrike">
                        <a:solidFill>
                          <a:srgbClr val="000000"/>
                        </a:solidFill>
                        <a:effectLst/>
                        <a:latin typeface="Arial"/>
                      </a:endParaRPr>
                    </a:p>
                  </a:txBody>
                  <a:tcPr marL="9525" marR="9525" marT="9525" marB="0" anchor="b"/>
                </a:tc>
                <a:tc>
                  <a:txBody>
                    <a:bodyPr/>
                    <a:lstStyle/>
                    <a:p>
                      <a:pPr algn="ctr" fontAlgn="b"/>
                      <a:r>
                        <a:rPr lang="de-AT" sz="1200" u="none" strike="noStrike">
                          <a:effectLst/>
                        </a:rPr>
                        <a:t>2017</a:t>
                      </a:r>
                      <a:endParaRPr lang="de-AT" sz="1200" b="1" i="0" u="none" strike="noStrike">
                        <a:solidFill>
                          <a:srgbClr val="000000"/>
                        </a:solidFill>
                        <a:effectLst/>
                        <a:latin typeface="Arial"/>
                      </a:endParaRPr>
                    </a:p>
                  </a:txBody>
                  <a:tcPr marL="9525" marR="9525" marT="9525" marB="0" anchor="b"/>
                </a:tc>
                <a:tc>
                  <a:txBody>
                    <a:bodyPr/>
                    <a:lstStyle/>
                    <a:p>
                      <a:pPr algn="ctr" fontAlgn="b"/>
                      <a:r>
                        <a:rPr lang="de-AT" sz="1200" u="none" strike="noStrike">
                          <a:effectLst/>
                        </a:rPr>
                        <a:t>2018</a:t>
                      </a:r>
                      <a:endParaRPr lang="de-AT" sz="1200" b="1" i="0" u="none" strike="noStrike">
                        <a:solidFill>
                          <a:srgbClr val="000000"/>
                        </a:solidFill>
                        <a:effectLst/>
                        <a:latin typeface="Arial"/>
                      </a:endParaRPr>
                    </a:p>
                  </a:txBody>
                  <a:tcPr marL="9525" marR="9525" marT="9525" marB="0" anchor="b"/>
                </a:tc>
                <a:tc>
                  <a:txBody>
                    <a:bodyPr/>
                    <a:lstStyle/>
                    <a:p>
                      <a:pPr algn="ctr" fontAlgn="b"/>
                      <a:r>
                        <a:rPr lang="de-AT" sz="1200" u="none" strike="noStrike">
                          <a:effectLst/>
                        </a:rPr>
                        <a:t>2019</a:t>
                      </a:r>
                      <a:endParaRPr lang="de-AT" sz="1200" b="1" i="0" u="none" strike="noStrike">
                        <a:solidFill>
                          <a:srgbClr val="000000"/>
                        </a:solidFill>
                        <a:effectLst/>
                        <a:latin typeface="Arial"/>
                      </a:endParaRPr>
                    </a:p>
                  </a:txBody>
                  <a:tcPr marL="9525" marR="9525" marT="9525" marB="0" anchor="b"/>
                </a:tc>
              </a:tr>
              <a:tr h="194092">
                <a:tc>
                  <a:txBody>
                    <a:bodyPr/>
                    <a:lstStyle/>
                    <a:p>
                      <a:pPr algn="l" fontAlgn="b"/>
                      <a:r>
                        <a:rPr lang="de-AT" sz="1100" u="none" strike="noStrike">
                          <a:effectLst/>
                        </a:rPr>
                        <a:t>Veranlagte Einkommensteuer</a:t>
                      </a:r>
                      <a:endParaRPr lang="de-AT" sz="11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3.384</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3.450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4.150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3.850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3.950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4.000</a:t>
                      </a:r>
                      <a:endParaRPr lang="de-AT" sz="1200" b="0" i="0" u="none" strike="noStrike">
                        <a:solidFill>
                          <a:srgbClr val="000000"/>
                        </a:solidFill>
                        <a:effectLst/>
                        <a:latin typeface="Arial"/>
                      </a:endParaRPr>
                    </a:p>
                  </a:txBody>
                  <a:tcPr marL="9525" marR="9525" marT="9525" marB="0" anchor="b"/>
                </a:tc>
              </a:tr>
              <a:tr h="194092">
                <a:tc>
                  <a:txBody>
                    <a:bodyPr/>
                    <a:lstStyle/>
                    <a:p>
                      <a:pPr algn="l" fontAlgn="b"/>
                      <a:r>
                        <a:rPr lang="de-AT" sz="1100" u="none" strike="noStrike">
                          <a:effectLst/>
                        </a:rPr>
                        <a:t>Lohnsteuer</a:t>
                      </a:r>
                      <a:endParaRPr lang="de-AT" sz="11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25.942</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27.000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24.600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25.700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27.400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29.200</a:t>
                      </a:r>
                      <a:endParaRPr lang="de-AT" sz="1200" b="0" i="0" u="none" strike="noStrike">
                        <a:solidFill>
                          <a:srgbClr val="000000"/>
                        </a:solidFill>
                        <a:effectLst/>
                        <a:latin typeface="Arial"/>
                      </a:endParaRPr>
                    </a:p>
                  </a:txBody>
                  <a:tcPr marL="9525" marR="9525" marT="9525" marB="0" anchor="b"/>
                </a:tc>
              </a:tr>
              <a:tr h="194092">
                <a:tc>
                  <a:txBody>
                    <a:bodyPr/>
                    <a:lstStyle/>
                    <a:p>
                      <a:pPr algn="l" fontAlgn="b"/>
                      <a:r>
                        <a:rPr lang="de-AT" sz="1100" u="none" strike="noStrike">
                          <a:effectLst/>
                        </a:rPr>
                        <a:t>Kapitalertragsteuern (inkl EU-Quest)</a:t>
                      </a:r>
                      <a:endParaRPr lang="de-AT" sz="11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2.886</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2.700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2.800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2.990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3.050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3.150</a:t>
                      </a:r>
                      <a:endParaRPr lang="de-AT" sz="1200" b="0" i="0" u="none" strike="noStrike">
                        <a:solidFill>
                          <a:srgbClr val="000000"/>
                        </a:solidFill>
                        <a:effectLst/>
                        <a:latin typeface="Arial"/>
                      </a:endParaRPr>
                    </a:p>
                  </a:txBody>
                  <a:tcPr marL="9525" marR="9525" marT="9525" marB="0" anchor="b"/>
                </a:tc>
              </a:tr>
              <a:tr h="194092">
                <a:tc>
                  <a:txBody>
                    <a:bodyPr/>
                    <a:lstStyle/>
                    <a:p>
                      <a:pPr algn="l" fontAlgn="b"/>
                      <a:r>
                        <a:rPr lang="de-AT" sz="1100" u="none" strike="noStrike">
                          <a:effectLst/>
                        </a:rPr>
                        <a:t>Körperschaftsteuer</a:t>
                      </a:r>
                      <a:endParaRPr lang="de-AT" sz="11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5.906</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6.100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6.300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6.800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7.000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7.300</a:t>
                      </a:r>
                      <a:endParaRPr lang="de-AT" sz="1200" b="0" i="0" u="none" strike="noStrike">
                        <a:solidFill>
                          <a:srgbClr val="000000"/>
                        </a:solidFill>
                        <a:effectLst/>
                        <a:latin typeface="Arial"/>
                      </a:endParaRPr>
                    </a:p>
                  </a:txBody>
                  <a:tcPr marL="9525" marR="9525" marT="9525" marB="0" anchor="b"/>
                </a:tc>
              </a:tr>
              <a:tr h="194092">
                <a:tc>
                  <a:txBody>
                    <a:bodyPr/>
                    <a:lstStyle/>
                    <a:p>
                      <a:pPr algn="l" fontAlgn="b"/>
                      <a:r>
                        <a:rPr lang="de-AT" sz="1100" u="none" strike="noStrike">
                          <a:effectLst/>
                        </a:rPr>
                        <a:t>Abgeltungszahlung Schweiz u. Liechtenstein</a:t>
                      </a:r>
                      <a:endParaRPr lang="de-AT" sz="11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264</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0</a:t>
                      </a:r>
                      <a:endParaRPr lang="de-AT" sz="1200" b="0" i="0" u="none" strike="noStrike">
                        <a:solidFill>
                          <a:srgbClr val="000000"/>
                        </a:solidFill>
                        <a:effectLst/>
                        <a:latin typeface="Arial"/>
                      </a:endParaRPr>
                    </a:p>
                  </a:txBody>
                  <a:tcPr marL="9525" marR="9525" marT="9525" marB="0" anchor="b"/>
                </a:tc>
              </a:tr>
              <a:tr h="194092">
                <a:tc>
                  <a:txBody>
                    <a:bodyPr/>
                    <a:lstStyle/>
                    <a:p>
                      <a:pPr algn="l" fontAlgn="b"/>
                      <a:r>
                        <a:rPr lang="de-AT" sz="1100" u="none" strike="noStrike">
                          <a:effectLst/>
                        </a:rPr>
                        <a:t>Stabilitätsabgabe und Sonderbeitrag</a:t>
                      </a:r>
                      <a:endParaRPr lang="de-AT" sz="11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586</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500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500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500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330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330</a:t>
                      </a:r>
                      <a:endParaRPr lang="de-AT" sz="1200" b="0" i="0" u="none" strike="noStrike">
                        <a:solidFill>
                          <a:srgbClr val="000000"/>
                        </a:solidFill>
                        <a:effectLst/>
                        <a:latin typeface="Arial"/>
                      </a:endParaRPr>
                    </a:p>
                  </a:txBody>
                  <a:tcPr marL="9525" marR="9525" marT="9525" marB="0" anchor="b"/>
                </a:tc>
              </a:tr>
              <a:tr h="194092">
                <a:tc>
                  <a:txBody>
                    <a:bodyPr/>
                    <a:lstStyle/>
                    <a:p>
                      <a:pPr algn="l" fontAlgn="b"/>
                      <a:r>
                        <a:rPr lang="de-AT" sz="1100" u="none" strike="noStrike">
                          <a:effectLst/>
                        </a:rPr>
                        <a:t>Kapitalverkehrsteuern (inkl. FinanztransaktionsSt)</a:t>
                      </a:r>
                      <a:endParaRPr lang="de-AT" sz="11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79</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50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10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0</a:t>
                      </a:r>
                      <a:endParaRPr lang="de-AT" sz="1200" b="0" i="0" u="none" strike="noStrike">
                        <a:solidFill>
                          <a:srgbClr val="000000"/>
                        </a:solidFill>
                        <a:effectLst/>
                        <a:latin typeface="Arial"/>
                      </a:endParaRPr>
                    </a:p>
                  </a:txBody>
                  <a:tcPr marL="9525" marR="9525" marT="9525" marB="0" anchor="b"/>
                </a:tc>
              </a:tr>
              <a:tr h="194092">
                <a:tc>
                  <a:txBody>
                    <a:bodyPr/>
                    <a:lstStyle/>
                    <a:p>
                      <a:pPr algn="l" fontAlgn="b"/>
                      <a:r>
                        <a:rPr lang="de-AT" sz="1100" u="none" strike="noStrike">
                          <a:effectLst/>
                        </a:rPr>
                        <a:t>Umsatzsteuer</a:t>
                      </a:r>
                      <a:endParaRPr lang="de-AT" sz="11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25.472</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26.000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28.100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29.100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30.100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30.900</a:t>
                      </a:r>
                      <a:endParaRPr lang="de-AT" sz="1200" b="0" i="0" u="none" strike="noStrike">
                        <a:solidFill>
                          <a:srgbClr val="000000"/>
                        </a:solidFill>
                        <a:effectLst/>
                        <a:latin typeface="Arial"/>
                      </a:endParaRPr>
                    </a:p>
                  </a:txBody>
                  <a:tcPr marL="9525" marR="9525" marT="9525" marB="0" anchor="b"/>
                </a:tc>
              </a:tr>
              <a:tr h="194092">
                <a:tc>
                  <a:txBody>
                    <a:bodyPr/>
                    <a:lstStyle/>
                    <a:p>
                      <a:pPr algn="l" fontAlgn="b"/>
                      <a:r>
                        <a:rPr lang="de-AT" sz="1100" u="none" strike="noStrike">
                          <a:effectLst/>
                        </a:rPr>
                        <a:t>Verbrauchsteuern </a:t>
                      </a:r>
                      <a:endParaRPr lang="de-AT" sz="11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6.221</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6.335</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6.530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6.580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6.630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6.680</a:t>
                      </a:r>
                      <a:endParaRPr lang="de-AT" sz="1200" b="0" i="0" u="none" strike="noStrike">
                        <a:solidFill>
                          <a:srgbClr val="000000"/>
                        </a:solidFill>
                        <a:effectLst/>
                        <a:latin typeface="Arial"/>
                      </a:endParaRPr>
                    </a:p>
                  </a:txBody>
                  <a:tcPr marL="9525" marR="9525" marT="9525" marB="0" anchor="b"/>
                </a:tc>
              </a:tr>
              <a:tr h="194092">
                <a:tc>
                  <a:txBody>
                    <a:bodyPr/>
                    <a:lstStyle/>
                    <a:p>
                      <a:pPr algn="l" fontAlgn="b"/>
                      <a:r>
                        <a:rPr lang="de-AT" sz="1100" u="none" strike="noStrike">
                          <a:effectLst/>
                        </a:rPr>
                        <a:t>Verkehrsteuern </a:t>
                      </a:r>
                      <a:endParaRPr lang="de-AT" sz="11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6.184</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6.432</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6.568</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6.754</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6.900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7.057</a:t>
                      </a:r>
                      <a:endParaRPr lang="de-AT" sz="1200" b="0" i="0" u="none" strike="noStrike">
                        <a:solidFill>
                          <a:srgbClr val="000000"/>
                        </a:solidFill>
                        <a:effectLst/>
                        <a:latin typeface="Arial"/>
                      </a:endParaRPr>
                    </a:p>
                  </a:txBody>
                  <a:tcPr marL="9525" marR="9525" marT="9525" marB="0" anchor="b"/>
                </a:tc>
              </a:tr>
              <a:tr h="194092">
                <a:tc>
                  <a:txBody>
                    <a:bodyPr/>
                    <a:lstStyle/>
                    <a:p>
                      <a:pPr algn="l" fontAlgn="b"/>
                      <a:r>
                        <a:rPr lang="de-AT" sz="1100" u="none" strike="noStrike">
                          <a:effectLst/>
                        </a:rPr>
                        <a:t>Sonstige Abgaben </a:t>
                      </a:r>
                      <a:endParaRPr lang="de-AT" sz="11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1.579</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1.703</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1.692</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1.726</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1.790</a:t>
                      </a:r>
                      <a:endParaRPr lang="de-AT" sz="1200" b="0" i="0" u="none" strike="noStrike">
                        <a:solidFill>
                          <a:srgbClr val="000000"/>
                        </a:solidFill>
                        <a:effectLst/>
                        <a:latin typeface="Arial"/>
                      </a:endParaRPr>
                    </a:p>
                  </a:txBody>
                  <a:tcPr marL="9525" marR="9525" marT="9525" marB="0" anchor="b"/>
                </a:tc>
                <a:tc>
                  <a:txBody>
                    <a:bodyPr/>
                    <a:lstStyle/>
                    <a:p>
                      <a:pPr algn="r" fontAlgn="b"/>
                      <a:r>
                        <a:rPr lang="de-AT" sz="1200" u="none" strike="noStrike">
                          <a:effectLst/>
                        </a:rPr>
                        <a:t>1.833</a:t>
                      </a:r>
                      <a:endParaRPr lang="de-AT" sz="1200" b="0" i="0" u="none" strike="noStrike">
                        <a:solidFill>
                          <a:srgbClr val="000000"/>
                        </a:solidFill>
                        <a:effectLst/>
                        <a:latin typeface="Arial"/>
                      </a:endParaRPr>
                    </a:p>
                  </a:txBody>
                  <a:tcPr marL="9525" marR="9525" marT="9525" marB="0" anchor="b"/>
                </a:tc>
              </a:tr>
              <a:tr h="203796">
                <a:tc>
                  <a:txBody>
                    <a:bodyPr/>
                    <a:lstStyle/>
                    <a:p>
                      <a:pPr algn="l" fontAlgn="b"/>
                      <a:r>
                        <a:rPr lang="de-AT" sz="1000" b="1" u="none" strike="noStrike">
                          <a:effectLst/>
                        </a:rPr>
                        <a:t>16.01.01  Brutto-SUMME</a:t>
                      </a:r>
                      <a:endParaRPr lang="de-AT" sz="1000" b="1" i="0" u="none" strike="noStrike">
                        <a:solidFill>
                          <a:srgbClr val="000000"/>
                        </a:solidFill>
                        <a:effectLst/>
                        <a:latin typeface="Arial"/>
                      </a:endParaRPr>
                    </a:p>
                  </a:txBody>
                  <a:tcPr marL="9525" marR="9525" marT="9525" marB="0" anchor="b"/>
                </a:tc>
                <a:tc>
                  <a:txBody>
                    <a:bodyPr/>
                    <a:lstStyle/>
                    <a:p>
                      <a:pPr algn="r" fontAlgn="b"/>
                      <a:r>
                        <a:rPr lang="de-AT" sz="1200" b="1" u="none" strike="noStrike">
                          <a:effectLst/>
                        </a:rPr>
                        <a:t>78.503</a:t>
                      </a:r>
                      <a:endParaRPr lang="de-AT" sz="1200" b="1" i="0" u="none" strike="noStrike">
                        <a:solidFill>
                          <a:srgbClr val="000000"/>
                        </a:solidFill>
                        <a:effectLst/>
                        <a:latin typeface="Arial"/>
                      </a:endParaRPr>
                    </a:p>
                  </a:txBody>
                  <a:tcPr marL="9525" marR="9525" marT="9525" marB="0" anchor="b"/>
                </a:tc>
                <a:tc>
                  <a:txBody>
                    <a:bodyPr/>
                    <a:lstStyle/>
                    <a:p>
                      <a:pPr algn="r" fontAlgn="b"/>
                      <a:r>
                        <a:rPr lang="de-AT" sz="1200" b="1" u="none" strike="noStrike">
                          <a:effectLst/>
                        </a:rPr>
                        <a:t>80.270</a:t>
                      </a:r>
                      <a:endParaRPr lang="de-AT" sz="1200" b="1" i="0" u="none" strike="noStrike">
                        <a:solidFill>
                          <a:srgbClr val="000000"/>
                        </a:solidFill>
                        <a:effectLst/>
                        <a:latin typeface="Arial"/>
                      </a:endParaRPr>
                    </a:p>
                  </a:txBody>
                  <a:tcPr marL="9525" marR="9525" marT="9525" marB="0" anchor="b"/>
                </a:tc>
                <a:tc>
                  <a:txBody>
                    <a:bodyPr/>
                    <a:lstStyle/>
                    <a:p>
                      <a:pPr algn="r" fontAlgn="b"/>
                      <a:r>
                        <a:rPr lang="de-AT" sz="1200" b="1" u="none" strike="noStrike">
                          <a:effectLst/>
                        </a:rPr>
                        <a:t>81.250</a:t>
                      </a:r>
                      <a:endParaRPr lang="de-AT" sz="1200" b="1" i="0" u="none" strike="noStrike">
                        <a:solidFill>
                          <a:srgbClr val="000000"/>
                        </a:solidFill>
                        <a:effectLst/>
                        <a:latin typeface="Arial"/>
                      </a:endParaRPr>
                    </a:p>
                  </a:txBody>
                  <a:tcPr marL="9525" marR="9525" marT="9525" marB="0" anchor="b"/>
                </a:tc>
                <a:tc>
                  <a:txBody>
                    <a:bodyPr/>
                    <a:lstStyle/>
                    <a:p>
                      <a:pPr algn="r" fontAlgn="b"/>
                      <a:r>
                        <a:rPr lang="de-AT" sz="1200" b="1" u="none" strike="noStrike">
                          <a:effectLst/>
                        </a:rPr>
                        <a:t>84.000</a:t>
                      </a:r>
                      <a:endParaRPr lang="de-AT" sz="1200" b="1" i="0" u="none" strike="noStrike">
                        <a:solidFill>
                          <a:srgbClr val="000000"/>
                        </a:solidFill>
                        <a:effectLst/>
                        <a:latin typeface="Arial"/>
                      </a:endParaRPr>
                    </a:p>
                  </a:txBody>
                  <a:tcPr marL="9525" marR="9525" marT="9525" marB="0" anchor="b"/>
                </a:tc>
                <a:tc>
                  <a:txBody>
                    <a:bodyPr/>
                    <a:lstStyle/>
                    <a:p>
                      <a:pPr algn="r" fontAlgn="b"/>
                      <a:r>
                        <a:rPr lang="de-AT" sz="1200" b="1" u="none" strike="noStrike">
                          <a:effectLst/>
                        </a:rPr>
                        <a:t>87.150</a:t>
                      </a:r>
                      <a:endParaRPr lang="de-AT" sz="1200" b="1" i="0" u="none" strike="noStrike">
                        <a:solidFill>
                          <a:srgbClr val="000000"/>
                        </a:solidFill>
                        <a:effectLst/>
                        <a:latin typeface="Arial"/>
                      </a:endParaRPr>
                    </a:p>
                  </a:txBody>
                  <a:tcPr marL="9525" marR="9525" marT="9525" marB="0" anchor="b"/>
                </a:tc>
                <a:tc>
                  <a:txBody>
                    <a:bodyPr/>
                    <a:lstStyle/>
                    <a:p>
                      <a:pPr algn="r" fontAlgn="b"/>
                      <a:r>
                        <a:rPr lang="de-AT" sz="1200" b="1" u="none" strike="noStrike">
                          <a:effectLst/>
                        </a:rPr>
                        <a:t>90.450</a:t>
                      </a:r>
                      <a:endParaRPr lang="de-AT" sz="1200" b="1" i="0" u="none" strike="noStrike">
                        <a:solidFill>
                          <a:srgbClr val="000000"/>
                        </a:solidFill>
                        <a:effectLst/>
                        <a:latin typeface="Arial"/>
                      </a:endParaRPr>
                    </a:p>
                  </a:txBody>
                  <a:tcPr marL="9525" marR="9525" marT="9525" marB="0" anchor="b"/>
                </a:tc>
              </a:tr>
              <a:tr h="351306">
                <a:tc>
                  <a:txBody>
                    <a:bodyPr/>
                    <a:lstStyle/>
                    <a:p>
                      <a:pPr algn="r" fontAlgn="b"/>
                      <a:r>
                        <a:rPr lang="de-AT" sz="1100" u="none" strike="noStrike" smtClean="0">
                          <a:effectLst/>
                        </a:rPr>
                        <a:t>Abgabenwachstum</a:t>
                      </a:r>
                      <a:r>
                        <a:rPr lang="de-AT" sz="1100" u="none" strike="noStrike" kern="1200" smtClean="0">
                          <a:solidFill>
                            <a:schemeClr val="dk1"/>
                          </a:solidFill>
                          <a:effectLst/>
                          <a:latin typeface="+mn-lt"/>
                          <a:ea typeface="+mn-ea"/>
                          <a:cs typeface="+mn-cs"/>
                        </a:rPr>
                        <a:t>:</a:t>
                      </a:r>
                      <a:endParaRPr lang="de-AT" sz="1100" u="none" strike="noStrike" kern="1200">
                        <a:solidFill>
                          <a:schemeClr val="dk1"/>
                        </a:solidFill>
                        <a:effectLst/>
                        <a:latin typeface="+mn-lt"/>
                        <a:ea typeface="+mn-ea"/>
                        <a:cs typeface="+mn-cs"/>
                      </a:endParaRPr>
                    </a:p>
                  </a:txBody>
                  <a:tcPr marL="9525" marR="9525" marT="9525" marB="0" anchor="b"/>
                </a:tc>
                <a:tc>
                  <a:txBody>
                    <a:bodyPr/>
                    <a:lstStyle/>
                    <a:p>
                      <a:pPr algn="r" fontAlgn="b"/>
                      <a:endParaRPr lang="de-AT" sz="1100" b="0" i="0" u="none" strike="noStrike">
                        <a:solidFill>
                          <a:srgbClr val="000000"/>
                        </a:solidFill>
                        <a:effectLst/>
                        <a:latin typeface="Calibri"/>
                      </a:endParaRPr>
                    </a:p>
                  </a:txBody>
                  <a:tcPr marL="9525" marR="9525" marT="9525" marB="0" anchor="b"/>
                </a:tc>
                <a:tc>
                  <a:txBody>
                    <a:bodyPr/>
                    <a:lstStyle/>
                    <a:p>
                      <a:pPr algn="r" fontAlgn="b"/>
                      <a:r>
                        <a:rPr lang="de-AT" sz="1100" u="none" strike="noStrike">
                          <a:effectLst/>
                        </a:rPr>
                        <a:t>2,3%</a:t>
                      </a:r>
                      <a:endParaRPr lang="de-AT" sz="1100" b="0" i="0" u="none" strike="noStrike">
                        <a:solidFill>
                          <a:srgbClr val="000000"/>
                        </a:solidFill>
                        <a:effectLst/>
                        <a:latin typeface="Calibri"/>
                      </a:endParaRPr>
                    </a:p>
                  </a:txBody>
                  <a:tcPr marL="9525" marR="9525" marT="9525" marB="0" anchor="b"/>
                </a:tc>
                <a:tc>
                  <a:txBody>
                    <a:bodyPr/>
                    <a:lstStyle/>
                    <a:p>
                      <a:pPr algn="r" fontAlgn="b"/>
                      <a:r>
                        <a:rPr lang="de-AT" sz="1100" u="none" strike="noStrike">
                          <a:effectLst/>
                        </a:rPr>
                        <a:t>1,2%</a:t>
                      </a:r>
                      <a:endParaRPr lang="de-AT" sz="1100" b="0" i="0" u="none" strike="noStrike">
                        <a:solidFill>
                          <a:srgbClr val="000000"/>
                        </a:solidFill>
                        <a:effectLst/>
                        <a:latin typeface="Calibri"/>
                      </a:endParaRPr>
                    </a:p>
                  </a:txBody>
                  <a:tcPr marL="9525" marR="9525" marT="9525" marB="0" anchor="b"/>
                </a:tc>
                <a:tc>
                  <a:txBody>
                    <a:bodyPr/>
                    <a:lstStyle/>
                    <a:p>
                      <a:pPr algn="r" fontAlgn="b"/>
                      <a:r>
                        <a:rPr lang="de-AT" sz="1100" u="none" strike="noStrike">
                          <a:effectLst/>
                        </a:rPr>
                        <a:t>3,4%</a:t>
                      </a:r>
                      <a:endParaRPr lang="de-AT" sz="1100" b="0" i="0" u="none" strike="noStrike">
                        <a:solidFill>
                          <a:srgbClr val="000000"/>
                        </a:solidFill>
                        <a:effectLst/>
                        <a:latin typeface="Calibri"/>
                      </a:endParaRPr>
                    </a:p>
                  </a:txBody>
                  <a:tcPr marL="9525" marR="9525" marT="9525" marB="0" anchor="b"/>
                </a:tc>
                <a:tc>
                  <a:txBody>
                    <a:bodyPr/>
                    <a:lstStyle/>
                    <a:p>
                      <a:pPr algn="r" fontAlgn="b"/>
                      <a:r>
                        <a:rPr lang="de-AT" sz="1100" u="none" strike="noStrike">
                          <a:effectLst/>
                        </a:rPr>
                        <a:t>3,8%</a:t>
                      </a:r>
                      <a:endParaRPr lang="de-AT" sz="1100" b="0" i="0" u="none" strike="noStrike">
                        <a:solidFill>
                          <a:srgbClr val="000000"/>
                        </a:solidFill>
                        <a:effectLst/>
                        <a:latin typeface="Calibri"/>
                      </a:endParaRPr>
                    </a:p>
                  </a:txBody>
                  <a:tcPr marL="9525" marR="9525" marT="9525" marB="0" anchor="b"/>
                </a:tc>
                <a:tc>
                  <a:txBody>
                    <a:bodyPr/>
                    <a:lstStyle/>
                    <a:p>
                      <a:pPr algn="r" fontAlgn="b"/>
                      <a:r>
                        <a:rPr lang="de-AT" sz="1100" u="none" strike="noStrike">
                          <a:effectLst/>
                        </a:rPr>
                        <a:t>3,8%</a:t>
                      </a:r>
                      <a:endParaRPr lang="de-AT" sz="1100" b="0" i="0" u="none" strike="noStrike">
                        <a:solidFill>
                          <a:srgbClr val="000000"/>
                        </a:solidFill>
                        <a:effectLst/>
                        <a:latin typeface="Calibri"/>
                      </a:endParaRPr>
                    </a:p>
                  </a:txBody>
                  <a:tcPr marL="9525" marR="9525" marT="9525" marB="0" anchor="b"/>
                </a:tc>
              </a:tr>
              <a:tr h="234070">
                <a:tc>
                  <a:txBody>
                    <a:bodyPr/>
                    <a:lstStyle/>
                    <a:p>
                      <a:pPr algn="r" fontAlgn="b"/>
                      <a:r>
                        <a:rPr lang="de-AT" sz="1100" u="none" strike="noStrike" smtClean="0">
                          <a:effectLst/>
                        </a:rPr>
                        <a:t>BIP-Wachstum, nominell:</a:t>
                      </a:r>
                      <a:r>
                        <a:rPr lang="de-AT" sz="1100" u="none" strike="noStrike" baseline="0" smtClean="0">
                          <a:effectLst/>
                        </a:rPr>
                        <a:t> </a:t>
                      </a:r>
                      <a:endParaRPr lang="de-AT" sz="1100" b="0" i="0" u="none" strike="noStrike">
                        <a:solidFill>
                          <a:srgbClr val="000000"/>
                        </a:solidFill>
                        <a:effectLst/>
                        <a:latin typeface="Calibri"/>
                      </a:endParaRPr>
                    </a:p>
                  </a:txBody>
                  <a:tcPr marL="9525" marR="9525" marT="9525" marB="0" anchor="b"/>
                </a:tc>
                <a:tc>
                  <a:txBody>
                    <a:bodyPr/>
                    <a:lstStyle/>
                    <a:p>
                      <a:pPr algn="r" fontAlgn="b"/>
                      <a:endParaRPr lang="de-AT" sz="1100" b="0" i="0" u="none" strike="noStrike">
                        <a:solidFill>
                          <a:srgbClr val="000000"/>
                        </a:solidFill>
                        <a:effectLst/>
                        <a:latin typeface="Calibri"/>
                      </a:endParaRPr>
                    </a:p>
                  </a:txBody>
                  <a:tcPr marL="9525" marR="9525" marT="9525" marB="0" anchor="b"/>
                </a:tc>
                <a:tc>
                  <a:txBody>
                    <a:bodyPr/>
                    <a:lstStyle/>
                    <a:p>
                      <a:pPr algn="r" fontAlgn="b"/>
                      <a:r>
                        <a:rPr lang="de-AT" sz="1100" u="none" strike="noStrike">
                          <a:effectLst/>
                        </a:rPr>
                        <a:t>1,9%</a:t>
                      </a:r>
                      <a:endParaRPr lang="de-AT" sz="1100" b="0" i="0" u="none" strike="noStrike">
                        <a:solidFill>
                          <a:srgbClr val="000000"/>
                        </a:solidFill>
                        <a:effectLst/>
                        <a:latin typeface="Calibri"/>
                      </a:endParaRPr>
                    </a:p>
                  </a:txBody>
                  <a:tcPr marL="9525" marR="9525" marT="9525" marB="0" anchor="b"/>
                </a:tc>
                <a:tc>
                  <a:txBody>
                    <a:bodyPr/>
                    <a:lstStyle/>
                    <a:p>
                      <a:pPr algn="r" fontAlgn="b"/>
                      <a:r>
                        <a:rPr lang="de-AT" sz="1100" u="none" strike="noStrike">
                          <a:effectLst/>
                        </a:rPr>
                        <a:t>3,1%</a:t>
                      </a:r>
                      <a:endParaRPr lang="de-AT" sz="1100" b="0" i="0" u="none" strike="noStrike">
                        <a:solidFill>
                          <a:srgbClr val="000000"/>
                        </a:solidFill>
                        <a:effectLst/>
                        <a:latin typeface="Calibri"/>
                      </a:endParaRPr>
                    </a:p>
                  </a:txBody>
                  <a:tcPr marL="9525" marR="9525" marT="9525" marB="0" anchor="b"/>
                </a:tc>
                <a:tc>
                  <a:txBody>
                    <a:bodyPr/>
                    <a:lstStyle/>
                    <a:p>
                      <a:pPr algn="r" fontAlgn="b"/>
                      <a:r>
                        <a:rPr lang="de-AT" sz="1100" u="none" strike="noStrike">
                          <a:effectLst/>
                        </a:rPr>
                        <a:t>3,2%</a:t>
                      </a:r>
                      <a:endParaRPr lang="de-AT" sz="1100" b="0" i="0" u="none" strike="noStrike">
                        <a:solidFill>
                          <a:srgbClr val="000000"/>
                        </a:solidFill>
                        <a:effectLst/>
                        <a:latin typeface="Calibri"/>
                      </a:endParaRPr>
                    </a:p>
                  </a:txBody>
                  <a:tcPr marL="9525" marR="9525" marT="9525" marB="0" anchor="b"/>
                </a:tc>
                <a:tc>
                  <a:txBody>
                    <a:bodyPr/>
                    <a:lstStyle/>
                    <a:p>
                      <a:pPr algn="r" fontAlgn="b"/>
                      <a:r>
                        <a:rPr lang="de-AT" sz="1100" u="none" strike="noStrike">
                          <a:effectLst/>
                        </a:rPr>
                        <a:t>3,3%</a:t>
                      </a:r>
                      <a:endParaRPr lang="de-AT" sz="1100" b="0" i="0" u="none" strike="noStrike">
                        <a:solidFill>
                          <a:srgbClr val="000000"/>
                        </a:solidFill>
                        <a:effectLst/>
                        <a:latin typeface="Calibri"/>
                      </a:endParaRPr>
                    </a:p>
                  </a:txBody>
                  <a:tcPr marL="9525" marR="9525" marT="9525" marB="0" anchor="b"/>
                </a:tc>
                <a:tc>
                  <a:txBody>
                    <a:bodyPr/>
                    <a:lstStyle/>
                    <a:p>
                      <a:pPr algn="r" fontAlgn="b"/>
                      <a:r>
                        <a:rPr lang="de-AT" sz="1100" u="none" strike="noStrike">
                          <a:effectLst/>
                        </a:rPr>
                        <a:t>3,5%</a:t>
                      </a:r>
                      <a:endParaRPr lang="de-AT" sz="1100" b="0" i="0" u="none" strike="noStrike">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9550141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DC865EF9-132B-45A2-BA18-1058215CA4E6}" type="slidenum">
              <a:rPr lang="de-AT"/>
              <a:pPr>
                <a:defRPr/>
              </a:pPr>
              <a:t>5</a:t>
            </a:fld>
            <a:endParaRPr lang="de-AT" dirty="0"/>
          </a:p>
        </p:txBody>
      </p:sp>
      <p:sp>
        <p:nvSpPr>
          <p:cNvPr id="6147" name="Rectangle 2"/>
          <p:cNvSpPr>
            <a:spLocks noGrp="1" noChangeArrowheads="1"/>
          </p:cNvSpPr>
          <p:nvPr>
            <p:ph type="title"/>
          </p:nvPr>
        </p:nvSpPr>
        <p:spPr/>
        <p:txBody>
          <a:bodyPr/>
          <a:lstStyle/>
          <a:p>
            <a:pPr eaLnBrk="1" hangingPunct="1"/>
            <a:r>
              <a:rPr lang="de-AT" sz="2500" smtClean="0"/>
              <a:t>Abgabenentwicklung 2015 </a:t>
            </a:r>
            <a:r>
              <a:rPr lang="de-AT" sz="2500" dirty="0" smtClean="0"/>
              <a:t>ff</a:t>
            </a:r>
            <a:endParaRPr lang="de-DE" sz="2500" dirty="0" smtClean="0"/>
          </a:p>
        </p:txBody>
      </p:sp>
      <p:sp>
        <p:nvSpPr>
          <p:cNvPr id="6148" name="Rectangle 8"/>
          <p:cNvSpPr>
            <a:spLocks noGrp="1" noChangeArrowheads="1"/>
          </p:cNvSpPr>
          <p:nvPr>
            <p:ph idx="1"/>
          </p:nvPr>
        </p:nvSpPr>
        <p:spPr>
          <a:xfrm>
            <a:off x="647824" y="1548383"/>
            <a:ext cx="8637587" cy="5112568"/>
          </a:xfrm>
        </p:spPr>
        <p:txBody>
          <a:bodyPr/>
          <a:lstStyle/>
          <a:p>
            <a:pPr marL="0" lvl="0" indent="0">
              <a:buNone/>
            </a:pPr>
            <a:r>
              <a:rPr lang="de-AT" sz="1800" i="1" smtClean="0"/>
              <a:t>Finanzrahmen </a:t>
            </a:r>
            <a:r>
              <a:rPr lang="de-AT" sz="1800" i="1" dirty="0" smtClean="0"/>
              <a:t>- Prognosen im </a:t>
            </a:r>
            <a:r>
              <a:rPr lang="de-AT" sz="1800" i="1" smtClean="0"/>
              <a:t>Vergleich </a:t>
            </a:r>
          </a:p>
          <a:p>
            <a:pPr marL="0" lvl="0" indent="0">
              <a:buNone/>
            </a:pPr>
            <a:endParaRPr lang="de-AT" sz="1800" i="1"/>
          </a:p>
          <a:p>
            <a:pPr marL="0" lvl="0" indent="0">
              <a:buNone/>
            </a:pPr>
            <a:endParaRPr lang="de-AT" sz="1800" i="1"/>
          </a:p>
          <a:p>
            <a:pPr marL="0" lvl="0" indent="0">
              <a:buNone/>
            </a:pPr>
            <a:endParaRPr lang="de-AT" sz="1800" i="1" smtClean="0"/>
          </a:p>
          <a:p>
            <a:pPr marL="0" lvl="0" indent="0">
              <a:buNone/>
            </a:pPr>
            <a:endParaRPr lang="de-AT" sz="1800" i="1"/>
          </a:p>
          <a:p>
            <a:pPr marL="0" lvl="0" indent="0">
              <a:buNone/>
            </a:pPr>
            <a:endParaRPr lang="de-AT" sz="1800" i="1" smtClean="0"/>
          </a:p>
          <a:p>
            <a:pPr marL="0" lvl="0" indent="0">
              <a:buNone/>
            </a:pPr>
            <a:endParaRPr lang="de-AT" sz="1800" i="1"/>
          </a:p>
          <a:p>
            <a:pPr marL="0" lvl="0" indent="0">
              <a:buNone/>
            </a:pPr>
            <a:endParaRPr lang="de-AT" sz="1800" i="1" smtClean="0"/>
          </a:p>
          <a:p>
            <a:pPr marL="0" indent="0">
              <a:buNone/>
            </a:pPr>
            <a:r>
              <a:rPr lang="de-AT" sz="1000" b="0" i="1"/>
              <a:t> </a:t>
            </a:r>
            <a:r>
              <a:rPr lang="de-AT" sz="1000" b="0" i="1" smtClean="0"/>
              <a:t>   Anmerkung</a:t>
            </a:r>
            <a:r>
              <a:rPr lang="de-AT" sz="1000" b="0" i="1"/>
              <a:t>: Schätzung vom Okt.13 u Feb.14 mit FTT iHv 500 Mio.</a:t>
            </a:r>
          </a:p>
          <a:p>
            <a:pPr marL="0" lvl="0" indent="0">
              <a:buNone/>
            </a:pPr>
            <a:endParaRPr lang="de-AT" sz="1200" smtClean="0"/>
          </a:p>
          <a:p>
            <a:pPr marL="0" lvl="0" indent="0">
              <a:buNone/>
            </a:pPr>
            <a:endParaRPr lang="de-AT" sz="1200">
              <a:sym typeface="Wingdings" panose="05000000000000000000" pitchFamily="2" charset="2"/>
            </a:endParaRPr>
          </a:p>
          <a:p>
            <a:pPr marL="0" lvl="0" indent="0">
              <a:buNone/>
            </a:pPr>
            <a:r>
              <a:rPr lang="de-AT" sz="1200" smtClean="0">
                <a:sym typeface="Wingdings" panose="05000000000000000000" pitchFamily="2" charset="2"/>
              </a:rPr>
              <a:t> Wieso sinkt das Aufkommen von 2015 auf 2016 nicht ? </a:t>
            </a:r>
            <a:r>
              <a:rPr lang="de-AT" sz="1200" smtClean="0"/>
              <a:t> </a:t>
            </a:r>
          </a:p>
          <a:p>
            <a:pPr marL="0" lvl="0" indent="0">
              <a:buNone/>
            </a:pPr>
            <a:endParaRPr lang="de-AT" sz="1200" i="1"/>
          </a:p>
          <a:p>
            <a:pPr>
              <a:buSzPct val="148000"/>
              <a:buFont typeface="Wingdings" panose="05000000000000000000" pitchFamily="2" charset="2"/>
              <a:buChar char="Ø"/>
            </a:pPr>
            <a:r>
              <a:rPr lang="de-AT" sz="1200" b="0" smtClean="0"/>
              <a:t>Volle </a:t>
            </a:r>
            <a:r>
              <a:rPr lang="de-AT" sz="1200" b="0"/>
              <a:t>Entlastung </a:t>
            </a:r>
            <a:r>
              <a:rPr lang="de-AT" sz="1200" b="0" smtClean="0"/>
              <a:t>der Steuerreform schlägt sich im Aufkommen (cash)  teilweise verzögert </a:t>
            </a:r>
            <a:r>
              <a:rPr lang="de-AT" sz="1200" b="0"/>
              <a:t>nieder </a:t>
            </a:r>
            <a:endParaRPr lang="de-AT" sz="1200" b="0" smtClean="0"/>
          </a:p>
          <a:p>
            <a:pPr>
              <a:buSzPct val="148000"/>
              <a:buFont typeface="Wingdings" panose="05000000000000000000" pitchFamily="2" charset="2"/>
              <a:buChar char="Ø"/>
            </a:pPr>
            <a:r>
              <a:rPr lang="de-AT" sz="1200" b="0" smtClean="0"/>
              <a:t>Zusätzliche konjunkturelle Impulse durch die Steuerreform</a:t>
            </a:r>
          </a:p>
          <a:p>
            <a:pPr>
              <a:buSzPct val="148000"/>
              <a:buFont typeface="Wingdings" panose="05000000000000000000" pitchFamily="2" charset="2"/>
              <a:buChar char="Ø"/>
            </a:pPr>
            <a:r>
              <a:rPr lang="de-AT" sz="1200" b="0" smtClean="0"/>
              <a:t>Gegengewichtige Strukturmaßnahmen </a:t>
            </a:r>
            <a:r>
              <a:rPr lang="de-AT" sz="1200" b="0"/>
              <a:t>im Steuerrecht </a:t>
            </a:r>
            <a:endParaRPr lang="de-AT" sz="1200" b="0" smtClean="0"/>
          </a:p>
          <a:p>
            <a:pPr>
              <a:buSzPct val="148000"/>
              <a:buFont typeface="Wingdings" panose="05000000000000000000" pitchFamily="2" charset="2"/>
              <a:buChar char="Ø"/>
            </a:pPr>
            <a:r>
              <a:rPr lang="de-AT" sz="1200" b="0" smtClean="0"/>
              <a:t>Flankierende </a:t>
            </a:r>
            <a:r>
              <a:rPr lang="de-AT" sz="1200" b="0"/>
              <a:t>Maßnahmen zur Bekämpfung von Steuer- und </a:t>
            </a:r>
            <a:r>
              <a:rPr lang="de-AT" sz="1200" b="0" smtClean="0"/>
              <a:t>Sozialbetrug </a:t>
            </a:r>
            <a:endParaRPr lang="de-AT" sz="1200" b="0"/>
          </a:p>
          <a:p>
            <a:pPr marL="0" lvl="0" indent="0">
              <a:buNone/>
            </a:pPr>
            <a:endParaRPr lang="de-AT" sz="1800" i="1"/>
          </a:p>
          <a:p>
            <a:pPr marL="0" lvl="0" indent="0">
              <a:buNone/>
            </a:pPr>
            <a:endParaRPr lang="de-AT" sz="1800" i="1"/>
          </a:p>
        </p:txBody>
      </p:sp>
      <p:graphicFrame>
        <p:nvGraphicFramePr>
          <p:cNvPr id="6" name="Tabelle 5"/>
          <p:cNvGraphicFramePr>
            <a:graphicFrameLocks noGrp="1"/>
          </p:cNvGraphicFramePr>
          <p:nvPr>
            <p:extLst>
              <p:ext uri="{D42A27DB-BD31-4B8C-83A1-F6EECF244321}">
                <p14:modId xmlns:p14="http://schemas.microsoft.com/office/powerpoint/2010/main" val="3288260688"/>
              </p:ext>
            </p:extLst>
          </p:nvPr>
        </p:nvGraphicFramePr>
        <p:xfrm>
          <a:off x="647824" y="2196455"/>
          <a:ext cx="8496944" cy="1800200"/>
        </p:xfrm>
        <a:graphic>
          <a:graphicData uri="http://schemas.openxmlformats.org/drawingml/2006/table">
            <a:tbl>
              <a:tblPr/>
              <a:tblGrid>
                <a:gridCol w="3357484"/>
                <a:gridCol w="571487"/>
                <a:gridCol w="71436"/>
                <a:gridCol w="785794"/>
                <a:gridCol w="785794"/>
                <a:gridCol w="714358"/>
                <a:gridCol w="785794"/>
                <a:gridCol w="714358"/>
                <a:gridCol w="710439"/>
              </a:tblGrid>
              <a:tr h="503445">
                <a:tc>
                  <a:txBody>
                    <a:bodyPr/>
                    <a:lstStyle/>
                    <a:p>
                      <a:pPr algn="l" rtl="0" fontAlgn="b"/>
                      <a:r>
                        <a:rPr lang="de-AT" sz="1500" b="1" i="0" u="none" strike="noStrike">
                          <a:solidFill>
                            <a:srgbClr val="FFFFFF"/>
                          </a:solidFill>
                          <a:effectLst/>
                          <a:latin typeface="Tahoma"/>
                        </a:rPr>
                        <a:t>Anlass der Schätzung</a:t>
                      </a:r>
                    </a:p>
                  </a:txBody>
                  <a:tcPr marL="7814" marR="7814" marT="781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E0E3"/>
                    </a:solidFill>
                  </a:tcPr>
                </a:tc>
                <a:tc>
                  <a:txBody>
                    <a:bodyPr/>
                    <a:lstStyle/>
                    <a:p>
                      <a:pPr algn="l" rtl="0" fontAlgn="ctr"/>
                      <a:r>
                        <a:rPr lang="de-AT" sz="800" b="1" i="0" u="none" strike="noStrike">
                          <a:solidFill>
                            <a:srgbClr val="000000"/>
                          </a:solidFill>
                          <a:effectLst/>
                          <a:latin typeface="Tahoma"/>
                        </a:rPr>
                        <a:t>erstellt in/für</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BE0E3"/>
                    </a:solidFill>
                  </a:tcPr>
                </a:tc>
                <a:tc>
                  <a:txBody>
                    <a:bodyPr/>
                    <a:lstStyle/>
                    <a:p>
                      <a:pPr algn="r" rtl="0" fontAlgn="ctr"/>
                      <a:endParaRPr lang="de-AT" sz="900" b="1" i="0" u="none" strike="noStrike">
                        <a:solidFill>
                          <a:srgbClr val="000000"/>
                        </a:solidFill>
                        <a:effectLst/>
                        <a:latin typeface="Tahoma"/>
                      </a:endParaRP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BE0E3"/>
                    </a:solidFill>
                  </a:tcPr>
                </a:tc>
                <a:tc>
                  <a:txBody>
                    <a:bodyPr/>
                    <a:lstStyle/>
                    <a:p>
                      <a:pPr algn="r" rtl="0" fontAlgn="ctr"/>
                      <a:r>
                        <a:rPr lang="de-AT" sz="900" b="1" i="0" u="none" strike="noStrike">
                          <a:solidFill>
                            <a:srgbClr val="000000"/>
                          </a:solidFill>
                          <a:effectLst/>
                          <a:latin typeface="Tahoma"/>
                        </a:rPr>
                        <a:t>2014</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BE0E3"/>
                    </a:solidFill>
                  </a:tcPr>
                </a:tc>
                <a:tc>
                  <a:txBody>
                    <a:bodyPr/>
                    <a:lstStyle/>
                    <a:p>
                      <a:pPr algn="r" rtl="0" fontAlgn="ctr"/>
                      <a:r>
                        <a:rPr lang="de-AT" sz="900" b="1" i="0" u="none" strike="noStrike">
                          <a:solidFill>
                            <a:srgbClr val="000000"/>
                          </a:solidFill>
                          <a:effectLst/>
                          <a:latin typeface="Tahoma"/>
                        </a:rPr>
                        <a:t>2015</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BE0E3"/>
                    </a:solidFill>
                  </a:tcPr>
                </a:tc>
                <a:tc>
                  <a:txBody>
                    <a:bodyPr/>
                    <a:lstStyle/>
                    <a:p>
                      <a:pPr algn="r" rtl="0" fontAlgn="ctr"/>
                      <a:r>
                        <a:rPr lang="de-AT" sz="900" b="1" i="0" u="none" strike="noStrike">
                          <a:solidFill>
                            <a:srgbClr val="000000"/>
                          </a:solidFill>
                          <a:effectLst/>
                          <a:latin typeface="Tahoma"/>
                        </a:rPr>
                        <a:t>2016</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BE0E3"/>
                    </a:solidFill>
                  </a:tcPr>
                </a:tc>
                <a:tc>
                  <a:txBody>
                    <a:bodyPr/>
                    <a:lstStyle/>
                    <a:p>
                      <a:pPr algn="r" rtl="0" fontAlgn="ctr"/>
                      <a:r>
                        <a:rPr lang="de-AT" sz="900" b="1" i="0" u="none" strike="noStrike">
                          <a:solidFill>
                            <a:srgbClr val="000000"/>
                          </a:solidFill>
                          <a:effectLst/>
                          <a:latin typeface="Tahoma"/>
                        </a:rPr>
                        <a:t>2017</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BE0E3"/>
                    </a:solidFill>
                  </a:tcPr>
                </a:tc>
                <a:tc>
                  <a:txBody>
                    <a:bodyPr/>
                    <a:lstStyle/>
                    <a:p>
                      <a:pPr algn="r" rtl="0" fontAlgn="ctr"/>
                      <a:r>
                        <a:rPr lang="de-AT" sz="900" b="1" i="0" u="none" strike="noStrike">
                          <a:solidFill>
                            <a:srgbClr val="000000"/>
                          </a:solidFill>
                          <a:effectLst/>
                          <a:latin typeface="Tahoma"/>
                        </a:rPr>
                        <a:t>2018</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BE0E3"/>
                    </a:solidFill>
                  </a:tcPr>
                </a:tc>
                <a:tc>
                  <a:txBody>
                    <a:bodyPr/>
                    <a:lstStyle/>
                    <a:p>
                      <a:pPr algn="r" rtl="0" fontAlgn="ctr"/>
                      <a:r>
                        <a:rPr lang="de-AT" sz="900" b="1" i="0" u="none" strike="noStrike">
                          <a:solidFill>
                            <a:srgbClr val="000000"/>
                          </a:solidFill>
                          <a:effectLst/>
                          <a:latin typeface="Tahoma"/>
                        </a:rPr>
                        <a:t>2019</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BE0E3"/>
                    </a:solidFill>
                  </a:tcPr>
                </a:tc>
              </a:tr>
              <a:tr h="335630">
                <a:tc>
                  <a:txBody>
                    <a:bodyPr/>
                    <a:lstStyle/>
                    <a:p>
                      <a:pPr algn="l" rtl="0" fontAlgn="ctr"/>
                      <a:r>
                        <a:rPr lang="de-AT" sz="800" b="1" i="0" u="none" strike="noStrike">
                          <a:solidFill>
                            <a:srgbClr val="000000"/>
                          </a:solidFill>
                          <a:effectLst/>
                          <a:latin typeface="Tahoma"/>
                        </a:rPr>
                        <a:t>BFRG: bis 2017 (= BFR 2016  + fortgeschr.  mit MF Prog Dez.12)</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E0E3"/>
                    </a:solidFill>
                  </a:tcPr>
                </a:tc>
                <a:tc>
                  <a:txBody>
                    <a:bodyPr/>
                    <a:lstStyle/>
                    <a:p>
                      <a:pPr algn="r" rtl="0" fontAlgn="ctr"/>
                      <a:r>
                        <a:rPr lang="de-AT" sz="800" b="0" i="0" u="none" strike="noStrike">
                          <a:solidFill>
                            <a:srgbClr val="000000"/>
                          </a:solidFill>
                          <a:effectLst/>
                          <a:latin typeface="Tahoma"/>
                        </a:rPr>
                        <a:t>Feb.13</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3F4"/>
                    </a:solidFill>
                  </a:tcPr>
                </a:tc>
                <a:tc>
                  <a:txBody>
                    <a:bodyPr/>
                    <a:lstStyle/>
                    <a:p>
                      <a:pPr algn="r" rtl="0" fontAlgn="ctr"/>
                      <a:endParaRPr lang="de-AT" sz="1200" b="0" i="0" u="none" strike="noStrike">
                        <a:solidFill>
                          <a:srgbClr val="000000"/>
                        </a:solidFill>
                        <a:effectLst/>
                        <a:latin typeface="Tahoma"/>
                      </a:endParaRP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3F4"/>
                    </a:solidFill>
                  </a:tcPr>
                </a:tc>
                <a:tc>
                  <a:txBody>
                    <a:bodyPr/>
                    <a:lstStyle/>
                    <a:p>
                      <a:pPr algn="r" rtl="0" fontAlgn="ctr"/>
                      <a:r>
                        <a:rPr lang="de-AT" sz="1200" b="0" i="0" u="none" strike="noStrike">
                          <a:solidFill>
                            <a:srgbClr val="000000"/>
                          </a:solidFill>
                          <a:effectLst/>
                          <a:latin typeface="Tahoma"/>
                        </a:rPr>
                        <a:t>79.788</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3F4"/>
                    </a:solidFill>
                  </a:tcPr>
                </a:tc>
                <a:tc>
                  <a:txBody>
                    <a:bodyPr/>
                    <a:lstStyle/>
                    <a:p>
                      <a:pPr algn="r" rtl="0" fontAlgn="ctr"/>
                      <a:r>
                        <a:rPr lang="de-AT" sz="1200" b="0" i="0" u="none" strike="noStrike">
                          <a:solidFill>
                            <a:srgbClr val="000000"/>
                          </a:solidFill>
                          <a:effectLst/>
                          <a:latin typeface="Tahoma"/>
                        </a:rPr>
                        <a:t>83.274</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3F4"/>
                    </a:solidFill>
                  </a:tcPr>
                </a:tc>
                <a:tc>
                  <a:txBody>
                    <a:bodyPr/>
                    <a:lstStyle/>
                    <a:p>
                      <a:pPr algn="r" rtl="0" fontAlgn="ctr"/>
                      <a:r>
                        <a:rPr lang="de-AT" sz="1200" b="0" i="0" u="none" strike="noStrike">
                          <a:solidFill>
                            <a:srgbClr val="000000"/>
                          </a:solidFill>
                          <a:effectLst/>
                          <a:latin typeface="Tahoma"/>
                        </a:rPr>
                        <a:t>86.970</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3F4"/>
                    </a:solidFill>
                  </a:tcPr>
                </a:tc>
                <a:tc>
                  <a:txBody>
                    <a:bodyPr/>
                    <a:lstStyle/>
                    <a:p>
                      <a:pPr algn="r" rtl="0" fontAlgn="ctr"/>
                      <a:r>
                        <a:rPr lang="de-AT" sz="1200" b="0" i="0" u="none" strike="noStrike">
                          <a:solidFill>
                            <a:srgbClr val="000000"/>
                          </a:solidFill>
                          <a:effectLst/>
                          <a:latin typeface="Tahoma"/>
                        </a:rPr>
                        <a:t>90.397</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3F4"/>
                    </a:solidFill>
                  </a:tcPr>
                </a:tc>
                <a:tc>
                  <a:txBody>
                    <a:bodyPr/>
                    <a:lstStyle/>
                    <a:p>
                      <a:pPr algn="l" rtl="0" fontAlgn="ctr"/>
                      <a:r>
                        <a:rPr lang="de-AT" sz="1200" b="0" i="0" u="none" strike="noStrike">
                          <a:solidFill>
                            <a:srgbClr val="000000"/>
                          </a:solidFill>
                          <a:effectLst/>
                          <a:latin typeface="Tahoma"/>
                        </a:rPr>
                        <a:t> </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3F4"/>
                    </a:solidFill>
                  </a:tcPr>
                </a:tc>
                <a:tc>
                  <a:txBody>
                    <a:bodyPr/>
                    <a:lstStyle/>
                    <a:p>
                      <a:pPr algn="l" fontAlgn="b"/>
                      <a:endParaRPr lang="de-AT" sz="1100" b="0" i="0" u="none" strike="noStrike">
                        <a:solidFill>
                          <a:srgbClr val="000000"/>
                        </a:solidFill>
                        <a:effectLst/>
                        <a:latin typeface="Calibri"/>
                      </a:endParaRPr>
                    </a:p>
                  </a:txBody>
                  <a:tcPr marL="7814" marR="7814" marT="7814" marB="0" anchor="b">
                    <a:lnL w="1270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a:noFill/>
                    </a:lnB>
                  </a:tcPr>
                </a:tc>
              </a:tr>
              <a:tr h="320375">
                <a:tc>
                  <a:txBody>
                    <a:bodyPr/>
                    <a:lstStyle/>
                    <a:p>
                      <a:pPr algn="l" rtl="0" fontAlgn="ctr"/>
                      <a:r>
                        <a:rPr lang="de-AT" sz="800" b="1" i="0" u="none" strike="noStrike">
                          <a:solidFill>
                            <a:srgbClr val="000000"/>
                          </a:solidFill>
                          <a:effectLst/>
                          <a:latin typeface="Tahoma"/>
                        </a:rPr>
                        <a:t>Kassasturz : bis 2018 (MF Prog  Okt.13)  </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E0E3"/>
                    </a:solidFill>
                  </a:tcPr>
                </a:tc>
                <a:tc>
                  <a:txBody>
                    <a:bodyPr/>
                    <a:lstStyle/>
                    <a:p>
                      <a:pPr algn="r" rtl="0" fontAlgn="ctr"/>
                      <a:r>
                        <a:rPr lang="de-AT" sz="800" b="0" i="0" u="none" strike="noStrike">
                          <a:solidFill>
                            <a:srgbClr val="000000"/>
                          </a:solidFill>
                          <a:effectLst/>
                          <a:latin typeface="Tahoma"/>
                        </a:rPr>
                        <a:t>Okt.13</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9FA"/>
                    </a:solidFill>
                  </a:tcPr>
                </a:tc>
                <a:tc>
                  <a:txBody>
                    <a:bodyPr/>
                    <a:lstStyle/>
                    <a:p>
                      <a:pPr algn="r" rtl="0" fontAlgn="ctr"/>
                      <a:endParaRPr lang="de-AT" sz="1200" b="0" i="0" u="none" strike="noStrike">
                        <a:solidFill>
                          <a:srgbClr val="000000"/>
                        </a:solidFill>
                        <a:effectLst/>
                        <a:latin typeface="Tahoma"/>
                      </a:endParaRP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9FA"/>
                    </a:solidFill>
                  </a:tcPr>
                </a:tc>
                <a:tc>
                  <a:txBody>
                    <a:bodyPr/>
                    <a:lstStyle/>
                    <a:p>
                      <a:pPr algn="r" rtl="0" fontAlgn="ctr"/>
                      <a:r>
                        <a:rPr lang="de-AT" sz="1200" b="0" i="0" u="none" strike="noStrike">
                          <a:solidFill>
                            <a:srgbClr val="000000"/>
                          </a:solidFill>
                          <a:effectLst/>
                          <a:latin typeface="Tahoma"/>
                        </a:rPr>
                        <a:t>78.060</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9FA"/>
                    </a:solidFill>
                  </a:tcPr>
                </a:tc>
                <a:tc>
                  <a:txBody>
                    <a:bodyPr/>
                    <a:lstStyle/>
                    <a:p>
                      <a:pPr algn="r" rtl="0" fontAlgn="ctr"/>
                      <a:r>
                        <a:rPr lang="de-AT" sz="1200" b="0" i="0" u="none" strike="noStrike">
                          <a:solidFill>
                            <a:srgbClr val="000000"/>
                          </a:solidFill>
                          <a:effectLst/>
                          <a:latin typeface="Tahoma"/>
                        </a:rPr>
                        <a:t>80.150</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9FA"/>
                    </a:solidFill>
                  </a:tcPr>
                </a:tc>
                <a:tc>
                  <a:txBody>
                    <a:bodyPr/>
                    <a:lstStyle/>
                    <a:p>
                      <a:pPr algn="r" rtl="0" fontAlgn="ctr"/>
                      <a:r>
                        <a:rPr lang="de-AT" sz="1200" b="0" i="0" u="none" strike="noStrike">
                          <a:solidFill>
                            <a:srgbClr val="000000"/>
                          </a:solidFill>
                          <a:effectLst/>
                          <a:latin typeface="Tahoma"/>
                        </a:rPr>
                        <a:t>82.950</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9FA"/>
                    </a:solidFill>
                  </a:tcPr>
                </a:tc>
                <a:tc>
                  <a:txBody>
                    <a:bodyPr/>
                    <a:lstStyle/>
                    <a:p>
                      <a:pPr algn="r" rtl="0" fontAlgn="ctr"/>
                      <a:r>
                        <a:rPr lang="de-AT" sz="1200" b="0" i="0" u="none" strike="noStrike">
                          <a:solidFill>
                            <a:srgbClr val="000000"/>
                          </a:solidFill>
                          <a:effectLst/>
                          <a:latin typeface="Tahoma"/>
                        </a:rPr>
                        <a:t>86.410</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9FA"/>
                    </a:solidFill>
                  </a:tcPr>
                </a:tc>
                <a:tc>
                  <a:txBody>
                    <a:bodyPr/>
                    <a:lstStyle/>
                    <a:p>
                      <a:pPr algn="r" rtl="0" fontAlgn="ctr"/>
                      <a:r>
                        <a:rPr lang="de-AT" sz="1200" b="0" i="0" u="none" strike="noStrike">
                          <a:solidFill>
                            <a:srgbClr val="000000"/>
                          </a:solidFill>
                          <a:effectLst/>
                          <a:latin typeface="Tahoma"/>
                        </a:rPr>
                        <a:t>89.650</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9FA"/>
                    </a:solidFill>
                  </a:tcPr>
                </a:tc>
                <a:tc>
                  <a:txBody>
                    <a:bodyPr/>
                    <a:lstStyle/>
                    <a:p>
                      <a:pPr algn="l" fontAlgn="b"/>
                      <a:endParaRPr lang="de-AT" sz="1100" b="0" i="0" u="none" strike="noStrike">
                        <a:solidFill>
                          <a:srgbClr val="000000"/>
                        </a:solidFill>
                        <a:effectLst/>
                        <a:latin typeface="Calibri"/>
                      </a:endParaRPr>
                    </a:p>
                  </a:txBody>
                  <a:tcPr marL="7814" marR="7814" marT="7814" marB="0" anchor="b">
                    <a:lnL w="12700" cap="flat" cmpd="sng" algn="ctr">
                      <a:solidFill>
                        <a:srgbClr val="FFFFFF"/>
                      </a:solidFill>
                      <a:prstDash val="solid"/>
                      <a:round/>
                      <a:headEnd type="none" w="med" len="med"/>
                      <a:tailEnd type="none" w="med" len="med"/>
                    </a:lnL>
                    <a:lnR>
                      <a:noFill/>
                    </a:lnR>
                    <a:lnT>
                      <a:noFill/>
                    </a:lnT>
                    <a:lnB>
                      <a:noFill/>
                    </a:lnB>
                  </a:tcPr>
                </a:tc>
              </a:tr>
              <a:tr h="320375">
                <a:tc>
                  <a:txBody>
                    <a:bodyPr/>
                    <a:lstStyle/>
                    <a:p>
                      <a:pPr algn="l" rtl="0" fontAlgn="ctr"/>
                      <a:r>
                        <a:rPr lang="de-AT" sz="800" b="1" i="0" u="none" strike="noStrike">
                          <a:solidFill>
                            <a:srgbClr val="000000"/>
                          </a:solidFill>
                          <a:effectLst/>
                          <a:latin typeface="Tahoma"/>
                        </a:rPr>
                        <a:t>BFRG und BVA '14+ '15: bis 2018 (MF Prog Feb.14)</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E0E3"/>
                    </a:solidFill>
                  </a:tcPr>
                </a:tc>
                <a:tc>
                  <a:txBody>
                    <a:bodyPr/>
                    <a:lstStyle/>
                    <a:p>
                      <a:pPr algn="r" rtl="0" fontAlgn="ctr"/>
                      <a:r>
                        <a:rPr lang="de-AT" sz="800" b="0" i="0" u="none" strike="noStrike">
                          <a:solidFill>
                            <a:srgbClr val="000000"/>
                          </a:solidFill>
                          <a:effectLst/>
                          <a:latin typeface="Tahoma"/>
                        </a:rPr>
                        <a:t>Feb.14</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3F4"/>
                    </a:solidFill>
                  </a:tcPr>
                </a:tc>
                <a:tc>
                  <a:txBody>
                    <a:bodyPr/>
                    <a:lstStyle/>
                    <a:p>
                      <a:pPr algn="r" rtl="0" fontAlgn="ctr"/>
                      <a:endParaRPr lang="de-AT" sz="1200" b="0" i="1" u="none" strike="noStrike">
                        <a:solidFill>
                          <a:srgbClr val="000000"/>
                        </a:solidFill>
                        <a:effectLst/>
                        <a:latin typeface="Tahoma"/>
                      </a:endParaRP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rtl="0" fontAlgn="ctr"/>
                      <a:r>
                        <a:rPr lang="de-AT" sz="1200" b="0" i="0" u="none" strike="noStrike">
                          <a:solidFill>
                            <a:srgbClr val="000000"/>
                          </a:solidFill>
                          <a:effectLst/>
                          <a:latin typeface="Tahoma"/>
                        </a:rPr>
                        <a:t>79.380</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3F4"/>
                    </a:solidFill>
                  </a:tcPr>
                </a:tc>
                <a:tc>
                  <a:txBody>
                    <a:bodyPr/>
                    <a:lstStyle/>
                    <a:p>
                      <a:pPr algn="r" rtl="0" fontAlgn="ctr"/>
                      <a:r>
                        <a:rPr lang="de-AT" sz="1200" b="0" i="0" u="none" strike="noStrike">
                          <a:solidFill>
                            <a:srgbClr val="000000"/>
                          </a:solidFill>
                          <a:effectLst/>
                          <a:latin typeface="Tahoma"/>
                        </a:rPr>
                        <a:t>81.780</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3F4"/>
                    </a:solidFill>
                  </a:tcPr>
                </a:tc>
                <a:tc>
                  <a:txBody>
                    <a:bodyPr/>
                    <a:lstStyle/>
                    <a:p>
                      <a:pPr algn="r" rtl="0" fontAlgn="ctr"/>
                      <a:r>
                        <a:rPr lang="de-AT" sz="1200" b="0" i="0" u="none" strike="noStrike">
                          <a:solidFill>
                            <a:srgbClr val="000000"/>
                          </a:solidFill>
                          <a:effectLst/>
                          <a:latin typeface="Tahoma"/>
                        </a:rPr>
                        <a:t>85.320</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3F4"/>
                    </a:solidFill>
                  </a:tcPr>
                </a:tc>
                <a:tc>
                  <a:txBody>
                    <a:bodyPr/>
                    <a:lstStyle/>
                    <a:p>
                      <a:pPr algn="r" rtl="0" fontAlgn="ctr"/>
                      <a:r>
                        <a:rPr lang="de-AT" sz="1200" b="0" i="0" u="none" strike="noStrike">
                          <a:solidFill>
                            <a:srgbClr val="000000"/>
                          </a:solidFill>
                          <a:effectLst/>
                          <a:latin typeface="Tahoma"/>
                        </a:rPr>
                        <a:t>88.260</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3F4"/>
                    </a:solidFill>
                  </a:tcPr>
                </a:tc>
                <a:tc>
                  <a:txBody>
                    <a:bodyPr/>
                    <a:lstStyle/>
                    <a:p>
                      <a:pPr algn="r" rtl="0" fontAlgn="ctr"/>
                      <a:r>
                        <a:rPr lang="de-AT" sz="1200" b="0" i="0" u="none" strike="noStrike">
                          <a:solidFill>
                            <a:srgbClr val="000000"/>
                          </a:solidFill>
                          <a:effectLst/>
                          <a:latin typeface="Tahoma"/>
                        </a:rPr>
                        <a:t>91.190</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3F4"/>
                    </a:solidFill>
                  </a:tcPr>
                </a:tc>
                <a:tc>
                  <a:txBody>
                    <a:bodyPr/>
                    <a:lstStyle/>
                    <a:p>
                      <a:pPr algn="l" fontAlgn="b"/>
                      <a:endParaRPr lang="de-AT" sz="1100" b="0" i="0" u="none" strike="noStrike">
                        <a:solidFill>
                          <a:srgbClr val="000000"/>
                        </a:solidFill>
                        <a:effectLst/>
                        <a:latin typeface="Calibri"/>
                      </a:endParaRPr>
                    </a:p>
                  </a:txBody>
                  <a:tcPr marL="7814" marR="7814" marT="7814" marB="0" anchor="b">
                    <a:lnL w="12700" cap="flat" cmpd="sng" algn="ctr">
                      <a:solidFill>
                        <a:srgbClr val="FFFFFF"/>
                      </a:solidFill>
                      <a:prstDash val="solid"/>
                      <a:round/>
                      <a:headEnd type="none" w="med" len="med"/>
                      <a:tailEnd type="none" w="med" len="med"/>
                    </a:lnL>
                    <a:lnR>
                      <a:noFill/>
                    </a:lnR>
                    <a:lnT>
                      <a:noFill/>
                    </a:lnT>
                    <a:lnB w="12700" cap="flat" cmpd="sng" algn="ctr">
                      <a:solidFill>
                        <a:srgbClr val="FFFFFF"/>
                      </a:solidFill>
                      <a:prstDash val="solid"/>
                      <a:round/>
                      <a:headEnd type="none" w="med" len="med"/>
                      <a:tailEnd type="none" w="med" len="med"/>
                    </a:lnB>
                  </a:tcPr>
                </a:tc>
              </a:tr>
              <a:tr h="320375">
                <a:tc>
                  <a:txBody>
                    <a:bodyPr/>
                    <a:lstStyle/>
                    <a:p>
                      <a:pPr algn="l" rtl="0" fontAlgn="ctr"/>
                      <a:r>
                        <a:rPr lang="de-AT" sz="800" b="1" i="0" u="none" strike="noStrike">
                          <a:solidFill>
                            <a:srgbClr val="000000"/>
                          </a:solidFill>
                          <a:effectLst/>
                          <a:latin typeface="Tahoma"/>
                        </a:rPr>
                        <a:t>BFRG: bis 2019 inklusive Steuerreform 2016 (MF Prog März 15)</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E0E3"/>
                    </a:solidFill>
                  </a:tcPr>
                </a:tc>
                <a:tc>
                  <a:txBody>
                    <a:bodyPr/>
                    <a:lstStyle/>
                    <a:p>
                      <a:pPr algn="r" rtl="0" fontAlgn="ctr"/>
                      <a:r>
                        <a:rPr lang="de-AT" sz="800" b="0" i="0" u="none" strike="noStrike">
                          <a:solidFill>
                            <a:srgbClr val="000000"/>
                          </a:solidFill>
                          <a:effectLst/>
                          <a:latin typeface="Tahoma"/>
                        </a:rPr>
                        <a:t>Mär.15</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3F4"/>
                    </a:solidFill>
                  </a:tcPr>
                </a:tc>
                <a:tc>
                  <a:txBody>
                    <a:bodyPr/>
                    <a:lstStyle/>
                    <a:p>
                      <a:pPr algn="l" fontAlgn="b"/>
                      <a:endParaRPr lang="de-AT" sz="1100" b="0" i="0" u="none" strike="noStrike">
                        <a:solidFill>
                          <a:srgbClr val="000000"/>
                        </a:solidFill>
                        <a:effectLst/>
                        <a:latin typeface="Calibri"/>
                      </a:endParaRPr>
                    </a:p>
                  </a:txBody>
                  <a:tcPr marL="7814" marR="7814" marT="7814"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tcPr>
                </a:tc>
                <a:tc>
                  <a:txBody>
                    <a:bodyPr/>
                    <a:lstStyle/>
                    <a:p>
                      <a:pPr algn="r" rtl="0" fontAlgn="ctr"/>
                      <a:r>
                        <a:rPr lang="de-AT" sz="1200" b="0" i="1" u="none" strike="noStrike">
                          <a:solidFill>
                            <a:srgbClr val="000000"/>
                          </a:solidFill>
                          <a:effectLst/>
                          <a:latin typeface="Tahoma"/>
                        </a:rPr>
                        <a:t>78.503</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rtl="0" fontAlgn="ctr"/>
                      <a:r>
                        <a:rPr lang="de-AT" sz="1200" b="0" i="0" u="none" strike="noStrike">
                          <a:solidFill>
                            <a:srgbClr val="000000"/>
                          </a:solidFill>
                          <a:effectLst/>
                          <a:latin typeface="Tahoma"/>
                        </a:rPr>
                        <a:t>80.270</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3F4"/>
                    </a:solidFill>
                  </a:tcPr>
                </a:tc>
                <a:tc>
                  <a:txBody>
                    <a:bodyPr/>
                    <a:lstStyle/>
                    <a:p>
                      <a:pPr algn="r" rtl="0" fontAlgn="ctr"/>
                      <a:r>
                        <a:rPr lang="de-AT" sz="1200" b="0" i="0" u="none" strike="noStrike">
                          <a:solidFill>
                            <a:srgbClr val="000000"/>
                          </a:solidFill>
                          <a:effectLst/>
                          <a:latin typeface="Tahoma"/>
                        </a:rPr>
                        <a:t>81.250</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3F4"/>
                    </a:solidFill>
                  </a:tcPr>
                </a:tc>
                <a:tc>
                  <a:txBody>
                    <a:bodyPr/>
                    <a:lstStyle/>
                    <a:p>
                      <a:pPr algn="r" rtl="0" fontAlgn="ctr"/>
                      <a:r>
                        <a:rPr lang="de-AT" sz="1200" b="0" i="0" u="none" strike="noStrike">
                          <a:solidFill>
                            <a:srgbClr val="000000"/>
                          </a:solidFill>
                          <a:effectLst/>
                          <a:latin typeface="Tahoma"/>
                        </a:rPr>
                        <a:t>84.000</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3F4"/>
                    </a:solidFill>
                  </a:tcPr>
                </a:tc>
                <a:tc>
                  <a:txBody>
                    <a:bodyPr/>
                    <a:lstStyle/>
                    <a:p>
                      <a:pPr algn="r" rtl="0" fontAlgn="ctr"/>
                      <a:r>
                        <a:rPr lang="de-AT" sz="1200" b="0" i="0" u="none" strike="noStrike">
                          <a:solidFill>
                            <a:srgbClr val="000000"/>
                          </a:solidFill>
                          <a:effectLst/>
                          <a:latin typeface="Tahoma"/>
                        </a:rPr>
                        <a:t>87.150</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3F4"/>
                    </a:solidFill>
                  </a:tcPr>
                </a:tc>
                <a:tc>
                  <a:txBody>
                    <a:bodyPr/>
                    <a:lstStyle/>
                    <a:p>
                      <a:pPr algn="r" rtl="0" fontAlgn="ctr"/>
                      <a:r>
                        <a:rPr lang="de-AT" sz="1200" b="0" i="0" u="none" strike="noStrike">
                          <a:solidFill>
                            <a:srgbClr val="000000"/>
                          </a:solidFill>
                          <a:effectLst/>
                          <a:latin typeface="Tahoma"/>
                        </a:rPr>
                        <a:t>90.450</a:t>
                      </a:r>
                    </a:p>
                  </a:txBody>
                  <a:tcPr marL="7814" marR="7814" marT="781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3F4"/>
                    </a:solidFill>
                  </a:tcPr>
                </a:tc>
              </a:tr>
            </a:tbl>
          </a:graphicData>
        </a:graphic>
      </p:graphicFrame>
    </p:spTree>
    <p:extLst>
      <p:ext uri="{BB962C8B-B14F-4D97-AF65-F5344CB8AC3E}">
        <p14:creationId xmlns:p14="http://schemas.microsoft.com/office/powerpoint/2010/main" val="757488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pPr>
              <a:defRPr/>
            </a:pPr>
            <a:fld id="{71565D88-0CC4-4E48-A3D3-42980D6775CC}" type="slidenum">
              <a:rPr lang="de-AT"/>
              <a:pPr>
                <a:defRPr/>
              </a:pPr>
              <a:t>6</a:t>
            </a:fld>
            <a:endParaRPr lang="de-AT" dirty="0"/>
          </a:p>
        </p:txBody>
      </p:sp>
      <p:sp>
        <p:nvSpPr>
          <p:cNvPr id="7171" name="Rectangle 2"/>
          <p:cNvSpPr>
            <a:spLocks noGrp="1" noChangeArrowheads="1"/>
          </p:cNvSpPr>
          <p:nvPr>
            <p:ph type="title"/>
          </p:nvPr>
        </p:nvSpPr>
        <p:spPr/>
        <p:txBody>
          <a:bodyPr/>
          <a:lstStyle/>
          <a:p>
            <a:pPr eaLnBrk="1" hangingPunct="1"/>
            <a:r>
              <a:rPr lang="de-AT" sz="2500" smtClean="0"/>
              <a:t>Zu einzelnen Abgaben</a:t>
            </a:r>
            <a:endParaRPr lang="de-AT" dirty="0" smtClean="0"/>
          </a:p>
        </p:txBody>
      </p:sp>
      <p:sp>
        <p:nvSpPr>
          <p:cNvPr id="80899" name="Rectangle 3"/>
          <p:cNvSpPr>
            <a:spLocks noGrp="1" noChangeArrowheads="1"/>
          </p:cNvSpPr>
          <p:nvPr>
            <p:ph type="body" idx="1"/>
          </p:nvPr>
        </p:nvSpPr>
        <p:spPr>
          <a:xfrm>
            <a:off x="929977" y="1620391"/>
            <a:ext cx="8637587" cy="288032"/>
          </a:xfrm>
        </p:spPr>
        <p:txBody>
          <a:bodyPr/>
          <a:lstStyle/>
          <a:p>
            <a:pPr marL="0" indent="0" eaLnBrk="1" hangingPunct="1">
              <a:buNone/>
              <a:defRPr/>
            </a:pPr>
            <a:r>
              <a:rPr lang="de-AT" sz="2000" smtClean="0">
                <a:latin typeface="Arial" panose="020B0604020202020204" pitchFamily="34" charset="0"/>
                <a:cs typeface="Arial" panose="020B0604020202020204" pitchFamily="34" charset="0"/>
              </a:rPr>
              <a:t>Kommunalsteuer:</a:t>
            </a:r>
            <a:endParaRPr lang="de-AT" sz="2000" dirty="0" smtClean="0">
              <a:latin typeface="Arial" panose="020B0604020202020204" pitchFamily="34" charset="0"/>
              <a:cs typeface="Arial" panose="020B0604020202020204" pitchFamily="34" charset="0"/>
            </a:endParaRPr>
          </a:p>
        </p:txBody>
      </p:sp>
      <p:sp>
        <p:nvSpPr>
          <p:cNvPr id="7173" name="Rectangle 4"/>
          <p:cNvSpPr>
            <a:spLocks noChangeArrowheads="1"/>
          </p:cNvSpPr>
          <p:nvPr/>
        </p:nvSpPr>
        <p:spPr bwMode="auto">
          <a:xfrm>
            <a:off x="936625" y="1476375"/>
            <a:ext cx="8637588" cy="4857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361950" indent="-361950" defTabSz="912813">
              <a:spcBef>
                <a:spcPct val="20000"/>
              </a:spcBef>
              <a:buFontTx/>
              <a:buChar char="•"/>
            </a:pPr>
            <a:endParaRPr lang="de-AT" sz="2000" b="1">
              <a:latin typeface="Tahoma" pitchFamily="34" charset="0"/>
            </a:endParaRPr>
          </a:p>
        </p:txBody>
      </p:sp>
      <p:graphicFrame>
        <p:nvGraphicFramePr>
          <p:cNvPr id="6" name="Group 130"/>
          <p:cNvGraphicFramePr>
            <a:graphicFrameLocks/>
          </p:cNvGraphicFramePr>
          <p:nvPr>
            <p:extLst>
              <p:ext uri="{D42A27DB-BD31-4B8C-83A1-F6EECF244321}">
                <p14:modId xmlns:p14="http://schemas.microsoft.com/office/powerpoint/2010/main" val="113813882"/>
              </p:ext>
            </p:extLst>
          </p:nvPr>
        </p:nvGraphicFramePr>
        <p:xfrm>
          <a:off x="936622" y="2052440"/>
          <a:ext cx="8496177" cy="1165644"/>
        </p:xfrm>
        <a:graphic>
          <a:graphicData uri="http://schemas.openxmlformats.org/drawingml/2006/table">
            <a:tbl>
              <a:tblPr/>
              <a:tblGrid>
                <a:gridCol w="2703620"/>
                <a:gridCol w="2703018"/>
                <a:gridCol w="3089539"/>
              </a:tblGrid>
              <a:tr h="373557">
                <a:tc>
                  <a:txBody>
                    <a:bodyPr/>
                    <a:lstStyle/>
                    <a:p>
                      <a:pPr marL="0" marR="0" lvl="0" indent="0" algn="l" defTabSz="912813" rtl="0" eaLnBrk="1" fontAlgn="base" latinLnBrk="0" hangingPunct="1">
                        <a:lnSpc>
                          <a:spcPct val="100000"/>
                        </a:lnSpc>
                        <a:spcBef>
                          <a:spcPct val="20000"/>
                        </a:spcBef>
                        <a:spcAft>
                          <a:spcPct val="0"/>
                        </a:spcAft>
                        <a:buClrTx/>
                        <a:buSzTx/>
                        <a:buFontTx/>
                        <a:buNone/>
                        <a:tabLst/>
                      </a:pPr>
                      <a:r>
                        <a:rPr kumimoji="0" lang="de-AT" sz="1600" b="0" i="0" u="none" strike="noStrike" cap="none" normalizeH="0" baseline="0" smtClean="0">
                          <a:ln>
                            <a:noFill/>
                          </a:ln>
                          <a:solidFill>
                            <a:schemeClr val="tx1"/>
                          </a:solidFill>
                          <a:effectLst/>
                          <a:latin typeface="Tahoma" pitchFamily="34" charset="0"/>
                        </a:rPr>
                        <a:t>WIFO-KonjunkturProg. vom</a:t>
                      </a:r>
                      <a:endParaRPr kumimoji="0" lang="de-DE" sz="16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20000"/>
                        </a:spcBef>
                        <a:spcAft>
                          <a:spcPct val="0"/>
                        </a:spcAft>
                        <a:buClrTx/>
                        <a:buSzTx/>
                        <a:buFontTx/>
                        <a:buNone/>
                        <a:tabLst/>
                      </a:pPr>
                      <a:r>
                        <a:rPr kumimoji="0" lang="de-AT" sz="1600" b="0" i="0" u="none" strike="noStrike" cap="none" normalizeH="0" baseline="0" smtClean="0">
                          <a:ln>
                            <a:noFill/>
                          </a:ln>
                          <a:solidFill>
                            <a:schemeClr val="tx1"/>
                          </a:solidFill>
                          <a:effectLst/>
                          <a:latin typeface="Tahoma" pitchFamily="34" charset="0"/>
                        </a:rPr>
                        <a:t>März 2015 (o.Reform!)</a:t>
                      </a:r>
                      <a:endParaRPr kumimoji="0" lang="de-DE" sz="1600" b="0" i="0" u="none" strike="noStrike" cap="none" normalizeH="0" baseline="0" dirty="0" smtClean="0">
                        <a:ln>
                          <a:noFill/>
                        </a:ln>
                        <a:solidFill>
                          <a:schemeClr val="tx1"/>
                        </a:solidFill>
                        <a:effectLst/>
                        <a:latin typeface="Tahoma" pitchFamily="34"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20000"/>
                        </a:spcBef>
                        <a:spcAft>
                          <a:spcPct val="0"/>
                        </a:spcAft>
                        <a:buClrTx/>
                        <a:buSzTx/>
                        <a:buFontTx/>
                        <a:buNone/>
                        <a:tabLst/>
                      </a:pPr>
                      <a:r>
                        <a:rPr kumimoji="0" lang="de-AT" sz="1600" b="0" i="0" u="none" strike="noStrike" cap="none" normalizeH="0" baseline="0" smtClean="0">
                          <a:ln>
                            <a:noFill/>
                          </a:ln>
                          <a:solidFill>
                            <a:schemeClr val="tx1"/>
                          </a:solidFill>
                          <a:effectLst/>
                          <a:latin typeface="Tahoma" pitchFamily="34" charset="0"/>
                        </a:rPr>
                        <a:t>September 2014</a:t>
                      </a:r>
                      <a:endParaRPr kumimoji="0" lang="de-AT" sz="1600" b="0" i="0" u="none" strike="noStrike" cap="none" normalizeH="0" baseline="0" dirty="0" smtClean="0">
                        <a:ln>
                          <a:noFill/>
                        </a:ln>
                        <a:solidFill>
                          <a:schemeClr val="tx1"/>
                        </a:solidFill>
                        <a:effectLst/>
                        <a:latin typeface="Tahoma" pitchFamily="34" charset="0"/>
                      </a:endParaRPr>
                    </a:p>
                  </a:txBody>
                  <a:tcP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418530">
                <a:tc>
                  <a:txBody>
                    <a:bodyPr/>
                    <a:lstStyle/>
                    <a:p>
                      <a:pPr marL="0" marR="0" lvl="0" indent="0" algn="l" defTabSz="912813" rtl="0" eaLnBrk="1" fontAlgn="base" latinLnBrk="0" hangingPunct="1">
                        <a:lnSpc>
                          <a:spcPct val="100000"/>
                        </a:lnSpc>
                        <a:spcBef>
                          <a:spcPct val="20000"/>
                        </a:spcBef>
                        <a:spcAft>
                          <a:spcPct val="0"/>
                        </a:spcAft>
                        <a:buClrTx/>
                        <a:buSzTx/>
                        <a:buFontTx/>
                        <a:buNone/>
                        <a:tabLst/>
                      </a:pPr>
                      <a:r>
                        <a:rPr kumimoji="0" lang="de-AT" sz="1600" b="0" i="0" u="none" strike="noStrike" cap="none" normalizeH="0" baseline="0" smtClean="0">
                          <a:ln>
                            <a:noFill/>
                          </a:ln>
                          <a:solidFill>
                            <a:schemeClr val="tx1"/>
                          </a:solidFill>
                          <a:effectLst/>
                          <a:latin typeface="Tahoma" pitchFamily="34" charset="0"/>
                        </a:rPr>
                        <a:t>für dem Zeitraum</a:t>
                      </a:r>
                      <a:endParaRPr kumimoji="0" lang="de-DE" sz="16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20000"/>
                        </a:spcBef>
                        <a:spcAft>
                          <a:spcPct val="0"/>
                        </a:spcAft>
                        <a:buClrTx/>
                        <a:buSzTx/>
                        <a:buFontTx/>
                        <a:buNone/>
                        <a:tabLst/>
                      </a:pPr>
                      <a:r>
                        <a:rPr kumimoji="0" lang="de-AT" sz="1600" b="0" i="0" u="none" strike="noStrike" cap="none" normalizeH="0" baseline="0" smtClean="0">
                          <a:ln>
                            <a:noFill/>
                          </a:ln>
                          <a:solidFill>
                            <a:schemeClr val="tx1"/>
                          </a:solidFill>
                          <a:effectLst/>
                          <a:latin typeface="Tahoma" pitchFamily="34" charset="0"/>
                        </a:rPr>
                        <a:t>2015/2016</a:t>
                      </a:r>
                      <a:endParaRPr kumimoji="0" lang="de-DE" sz="1600" b="0" i="0" u="none" strike="noStrike" cap="none" normalizeH="0" baseline="0" dirty="0" smtClean="0">
                        <a:ln>
                          <a:noFill/>
                        </a:ln>
                        <a:solidFill>
                          <a:schemeClr val="tx1"/>
                        </a:solidFill>
                        <a:effectLst/>
                        <a:latin typeface="Tahoma" pitchFamily="34"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20000"/>
                        </a:spcBef>
                        <a:spcAft>
                          <a:spcPct val="0"/>
                        </a:spcAft>
                        <a:buClrTx/>
                        <a:buSzTx/>
                        <a:buFontTx/>
                        <a:buNone/>
                        <a:tabLst/>
                        <a:defRPr/>
                      </a:pPr>
                      <a:r>
                        <a:rPr kumimoji="0" lang="de-AT" sz="1600" b="0" i="0" u="none" strike="noStrike" cap="none" normalizeH="0" baseline="0" smtClean="0">
                          <a:ln>
                            <a:noFill/>
                          </a:ln>
                          <a:solidFill>
                            <a:schemeClr val="tx1"/>
                          </a:solidFill>
                          <a:effectLst/>
                          <a:latin typeface="Tahoma" pitchFamily="34" charset="0"/>
                        </a:rPr>
                        <a:t>2015</a:t>
                      </a:r>
                      <a:endParaRPr kumimoji="0" lang="de-DE" sz="1600" b="0" i="0" u="none" strike="noStrike" cap="none" normalizeH="0" baseline="0" dirty="0" smtClean="0">
                        <a:ln>
                          <a:noFill/>
                        </a:ln>
                        <a:solidFill>
                          <a:schemeClr val="tx1"/>
                        </a:solidFill>
                        <a:effectLst/>
                        <a:latin typeface="Tahoma" pitchFamily="34" charset="0"/>
                      </a:endParaRPr>
                    </a:p>
                  </a:txBody>
                  <a:tcP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73557">
                <a:tc>
                  <a:txBody>
                    <a:bodyPr/>
                    <a:lstStyle/>
                    <a:p>
                      <a:pPr marL="0" marR="0" lvl="0" indent="0" algn="l" defTabSz="912813" rtl="0" eaLnBrk="1" fontAlgn="base" latinLnBrk="0" hangingPunct="1">
                        <a:lnSpc>
                          <a:spcPct val="100000"/>
                        </a:lnSpc>
                        <a:spcBef>
                          <a:spcPct val="20000"/>
                        </a:spcBef>
                        <a:spcAft>
                          <a:spcPct val="0"/>
                        </a:spcAft>
                        <a:buClrTx/>
                        <a:buSzTx/>
                        <a:buFontTx/>
                        <a:buNone/>
                        <a:tabLst/>
                      </a:pPr>
                      <a:r>
                        <a:rPr kumimoji="0" lang="de-AT" sz="1600" b="1" i="0" u="none" strike="noStrike" cap="none" normalizeH="0" baseline="0" smtClean="0">
                          <a:ln>
                            <a:noFill/>
                          </a:ln>
                          <a:solidFill>
                            <a:schemeClr val="tx1"/>
                          </a:solidFill>
                          <a:effectLst/>
                          <a:latin typeface="Tahoma" pitchFamily="34" charset="0"/>
                        </a:rPr>
                        <a:t>Lohn- u. </a:t>
                      </a:r>
                      <a:r>
                        <a:rPr kumimoji="0" lang="de-AT" sz="1600" b="1" i="0" u="none" strike="noStrike" cap="none" normalizeH="0" baseline="0" dirty="0" smtClean="0">
                          <a:ln>
                            <a:noFill/>
                          </a:ln>
                          <a:solidFill>
                            <a:schemeClr val="tx1"/>
                          </a:solidFill>
                          <a:effectLst/>
                          <a:latin typeface="Tahoma" pitchFamily="34" charset="0"/>
                        </a:rPr>
                        <a:t>Gehaltsumme</a:t>
                      </a:r>
                      <a:endParaRPr kumimoji="0" lang="de-DE" sz="1600" b="1"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20000"/>
                        </a:spcBef>
                        <a:spcAft>
                          <a:spcPct val="0"/>
                        </a:spcAft>
                        <a:buClrTx/>
                        <a:buSzTx/>
                        <a:buFontTx/>
                        <a:buNone/>
                        <a:tabLst/>
                      </a:pPr>
                      <a:r>
                        <a:rPr kumimoji="0" lang="de-AT" sz="1600" b="1" i="0" u="none" strike="noStrike" cap="none" normalizeH="0" baseline="0" smtClean="0">
                          <a:ln>
                            <a:noFill/>
                          </a:ln>
                          <a:solidFill>
                            <a:schemeClr val="tx1"/>
                          </a:solidFill>
                          <a:effectLst/>
                          <a:latin typeface="Tahoma" pitchFamily="34" charset="0"/>
                        </a:rPr>
                        <a:t>+2,2/+2,6</a:t>
                      </a:r>
                      <a:endParaRPr kumimoji="0" lang="de-DE" sz="1600" b="1" i="0" u="none" strike="noStrike" cap="none" normalizeH="0" baseline="0" dirty="0" smtClean="0">
                        <a:ln>
                          <a:noFill/>
                        </a:ln>
                        <a:solidFill>
                          <a:schemeClr val="tx1"/>
                        </a:solidFill>
                        <a:effectLst/>
                        <a:latin typeface="Tahoma" pitchFamily="34"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20000"/>
                        </a:spcBef>
                        <a:spcAft>
                          <a:spcPct val="0"/>
                        </a:spcAft>
                        <a:buClrTx/>
                        <a:buSzTx/>
                        <a:buFontTx/>
                        <a:buNone/>
                        <a:tabLst/>
                      </a:pPr>
                      <a:r>
                        <a:rPr kumimoji="0" lang="de-AT" sz="1600" b="1" i="0" u="none" strike="noStrike" cap="none" normalizeH="0" baseline="0" smtClean="0">
                          <a:ln>
                            <a:noFill/>
                          </a:ln>
                          <a:solidFill>
                            <a:schemeClr val="tx1"/>
                          </a:solidFill>
                          <a:effectLst/>
                          <a:latin typeface="Tahoma" pitchFamily="34" charset="0"/>
                        </a:rPr>
                        <a:t> +2,8</a:t>
                      </a:r>
                      <a:endParaRPr kumimoji="0" lang="de-DE" sz="1600" b="1" i="0" u="none" strike="noStrike" cap="none" normalizeH="0" baseline="0" dirty="0" smtClean="0">
                        <a:ln>
                          <a:noFill/>
                        </a:ln>
                        <a:solidFill>
                          <a:schemeClr val="tx1"/>
                        </a:solidFill>
                        <a:effectLst/>
                        <a:latin typeface="Tahoma" pitchFamily="34" charset="0"/>
                      </a:endParaRPr>
                    </a:p>
                  </a:txBody>
                  <a:tcP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 name="Tabelle 2"/>
          <p:cNvGraphicFramePr>
            <a:graphicFrameLocks noGrp="1"/>
          </p:cNvGraphicFramePr>
          <p:nvPr>
            <p:extLst>
              <p:ext uri="{D42A27DB-BD31-4B8C-83A1-F6EECF244321}">
                <p14:modId xmlns:p14="http://schemas.microsoft.com/office/powerpoint/2010/main" val="3844279118"/>
              </p:ext>
            </p:extLst>
          </p:nvPr>
        </p:nvGraphicFramePr>
        <p:xfrm>
          <a:off x="1079872" y="3876005"/>
          <a:ext cx="6912768" cy="2352896"/>
        </p:xfrm>
        <a:graphic>
          <a:graphicData uri="http://schemas.openxmlformats.org/drawingml/2006/table">
            <a:tbl>
              <a:tblPr>
                <a:tableStyleId>{5C22544A-7EE6-4342-B048-85BDC9FD1C3A}</a:tableStyleId>
              </a:tblPr>
              <a:tblGrid>
                <a:gridCol w="2994025"/>
                <a:gridCol w="1192390"/>
                <a:gridCol w="1358201"/>
                <a:gridCol w="1368152"/>
              </a:tblGrid>
              <a:tr h="305005">
                <a:tc>
                  <a:txBody>
                    <a:bodyPr/>
                    <a:lstStyle/>
                    <a:p>
                      <a:pPr algn="r" fontAlgn="b"/>
                      <a:r>
                        <a:rPr lang="de-AT" sz="1800" b="1" u="none" strike="noStrike" smtClean="0">
                          <a:effectLst/>
                          <a:latin typeface="+mj-lt"/>
                        </a:rPr>
                        <a:t>Immobilienertragsteuer: </a:t>
                      </a:r>
                      <a:endParaRPr lang="de-AT" sz="1800" b="1" i="0" u="none" strike="noStrike">
                        <a:solidFill>
                          <a:srgbClr val="000000"/>
                        </a:solidFill>
                        <a:effectLst/>
                        <a:latin typeface="+mj-lt"/>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b"/>
                      <a:r>
                        <a:rPr lang="de-AT" sz="1600" u="none" strike="noStrike">
                          <a:effectLst/>
                          <a:latin typeface="+mj-lt"/>
                        </a:rPr>
                        <a:t>Est</a:t>
                      </a:r>
                      <a:endParaRPr lang="de-AT" sz="1600" b="1" i="0" u="none" strike="noStrike">
                        <a:solidFill>
                          <a:srgbClr val="000000"/>
                        </a:solidFill>
                        <a:effectLst/>
                        <a:latin typeface="+mj-lt"/>
                      </a:endParaRPr>
                    </a:p>
                  </a:txBody>
                  <a:tcPr marL="9525" marR="9525" marT="9525"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b"/>
                      <a:r>
                        <a:rPr lang="de-AT" sz="1600" u="none" strike="noStrike">
                          <a:effectLst/>
                          <a:latin typeface="+mj-lt"/>
                        </a:rPr>
                        <a:t>KöSt</a:t>
                      </a:r>
                      <a:endParaRPr lang="de-AT" sz="1600" b="1" i="0" u="none" strike="noStrike">
                        <a:solidFill>
                          <a:srgbClr val="000000"/>
                        </a:solidFill>
                        <a:effectLst/>
                        <a:latin typeface="+mj-lt"/>
                      </a:endParaRPr>
                    </a:p>
                  </a:txBody>
                  <a:tcPr marL="9525" marR="9525" marT="9525"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b"/>
                      <a:r>
                        <a:rPr lang="de-AT" sz="1600" u="none" strike="noStrike">
                          <a:effectLst/>
                          <a:latin typeface="+mj-lt"/>
                        </a:rPr>
                        <a:t>Summe</a:t>
                      </a:r>
                      <a:endParaRPr lang="de-AT" sz="1600" b="1" i="0" u="none" strike="noStrike">
                        <a:solidFill>
                          <a:srgbClr val="000000"/>
                        </a:solidFill>
                        <a:effectLst/>
                        <a:latin typeface="+mj-lt"/>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290481">
                <a:tc>
                  <a:txBody>
                    <a:bodyPr/>
                    <a:lstStyle/>
                    <a:p>
                      <a:pPr algn="r" fontAlgn="b"/>
                      <a:r>
                        <a:rPr lang="de-AT" sz="1600" u="none" strike="noStrike" smtClean="0">
                          <a:effectLst/>
                          <a:latin typeface="+mj-lt"/>
                        </a:rPr>
                        <a:t>2014</a:t>
                      </a:r>
                      <a:endParaRPr lang="de-AT" sz="1600" b="0" i="0" u="none" strike="noStrike">
                        <a:solidFill>
                          <a:srgbClr val="000000"/>
                        </a:solidFill>
                        <a:effectLst/>
                        <a:latin typeface="+mj-lt"/>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de-AT" sz="1600" u="none" strike="noStrike" smtClean="0">
                          <a:effectLst/>
                          <a:latin typeface="+mj-lt"/>
                        </a:rPr>
                        <a:t>332,3</a:t>
                      </a:r>
                      <a:endParaRPr lang="de-AT" sz="1600" b="0" i="0" u="none" strike="noStrike">
                        <a:solidFill>
                          <a:srgbClr val="000000"/>
                        </a:solidFill>
                        <a:effectLst/>
                        <a:latin typeface="+mj-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de-AT" sz="1600" u="none" strike="noStrike" smtClean="0">
                          <a:effectLst/>
                          <a:latin typeface="+mj-lt"/>
                        </a:rPr>
                        <a:t>22,2</a:t>
                      </a:r>
                      <a:endParaRPr lang="de-AT" sz="1600" b="0" i="0" u="none" strike="noStrike">
                        <a:solidFill>
                          <a:srgbClr val="000000"/>
                        </a:solidFill>
                        <a:effectLst/>
                        <a:latin typeface="+mj-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de-AT" sz="1600" b="0" i="0" u="none" strike="noStrike" smtClean="0">
                          <a:solidFill>
                            <a:srgbClr val="000000"/>
                          </a:solidFill>
                          <a:effectLst/>
                          <a:latin typeface="+mj-lt"/>
                        </a:rPr>
                        <a:t>354,5</a:t>
                      </a: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r>
              <a:tr h="290481">
                <a:tc>
                  <a:txBody>
                    <a:bodyPr/>
                    <a:lstStyle/>
                    <a:p>
                      <a:pPr algn="r" fontAlgn="b"/>
                      <a:r>
                        <a:rPr lang="de-AT" sz="1600" u="none" strike="noStrike">
                          <a:effectLst/>
                          <a:latin typeface="+mj-lt"/>
                        </a:rPr>
                        <a:t>I - </a:t>
                      </a:r>
                      <a:r>
                        <a:rPr lang="de-AT" sz="1600" u="none" strike="noStrike" smtClean="0">
                          <a:effectLst/>
                          <a:latin typeface="+mj-lt"/>
                        </a:rPr>
                        <a:t>III 2015</a:t>
                      </a:r>
                      <a:endParaRPr lang="de-AT" sz="1600" b="0" i="0" u="none" strike="noStrike">
                        <a:solidFill>
                          <a:srgbClr val="000000"/>
                        </a:solidFill>
                        <a:effectLst/>
                        <a:latin typeface="+mj-lt"/>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de-AT" sz="1600" b="0" i="0" u="none" strike="noStrike" smtClean="0">
                          <a:solidFill>
                            <a:srgbClr val="000000"/>
                          </a:solidFill>
                          <a:effectLst/>
                          <a:latin typeface="+mj-lt"/>
                        </a:rPr>
                        <a:t>88,3</a:t>
                      </a:r>
                      <a:endParaRPr lang="de-AT" sz="1600" b="0" i="0" u="none" strike="noStrike">
                        <a:solidFill>
                          <a:srgbClr val="000000"/>
                        </a:solidFill>
                        <a:effectLst/>
                        <a:latin typeface="+mj-lt"/>
                      </a:endParaRP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de-AT" sz="1600" b="0" i="0" u="none" strike="noStrike" smtClean="0">
                          <a:solidFill>
                            <a:srgbClr val="000000"/>
                          </a:solidFill>
                          <a:effectLst/>
                          <a:latin typeface="+mj-lt"/>
                        </a:rPr>
                        <a:t>9,7</a:t>
                      </a:r>
                      <a:endParaRPr lang="de-AT" sz="1600" b="0" i="0" u="none" strike="noStrike">
                        <a:solidFill>
                          <a:srgbClr val="000000"/>
                        </a:solidFill>
                        <a:effectLst/>
                        <a:latin typeface="+mj-lt"/>
                      </a:endParaRP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de-AT" sz="1600" b="0" i="0" u="none" strike="noStrike" smtClean="0">
                          <a:solidFill>
                            <a:srgbClr val="000000"/>
                          </a:solidFill>
                          <a:effectLst/>
                          <a:latin typeface="+mj-lt"/>
                        </a:rPr>
                        <a:t>98,1</a:t>
                      </a:r>
                      <a:endParaRPr lang="de-AT" sz="1600" b="0" i="0" u="none" strike="noStrike">
                        <a:solidFill>
                          <a:srgbClr val="000000"/>
                        </a:solidFill>
                        <a:effectLst/>
                        <a:latin typeface="+mj-lt"/>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0481">
                <a:tc>
                  <a:txBody>
                    <a:bodyPr/>
                    <a:lstStyle/>
                    <a:p>
                      <a:pPr algn="l" fontAlgn="b"/>
                      <a:endParaRPr lang="de-AT" sz="1600" b="0" i="0" u="none" strike="noStrike">
                        <a:solidFill>
                          <a:srgbClr val="000000"/>
                        </a:solidFill>
                        <a:effectLst/>
                        <a:latin typeface="+mj-lt"/>
                      </a:endParaRPr>
                    </a:p>
                  </a:txBody>
                  <a:tcPr marL="9525" marR="9525" marT="9525"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fontAlgn="b"/>
                      <a:endParaRPr lang="de-AT" sz="1600" b="0" i="0" u="none" strike="noStrike">
                        <a:solidFill>
                          <a:srgbClr val="000000"/>
                        </a:solidFill>
                        <a:effectLst/>
                        <a:latin typeface="+mj-lt"/>
                      </a:endParaRPr>
                    </a:p>
                  </a:txBody>
                  <a:tcPr marL="9525" marR="9525" marT="9525"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fontAlgn="b"/>
                      <a:endParaRPr lang="de-AT" sz="1600" b="0" i="0" u="none" strike="noStrike">
                        <a:solidFill>
                          <a:srgbClr val="000000"/>
                        </a:solidFill>
                        <a:effectLst/>
                        <a:latin typeface="+mj-lt"/>
                      </a:endParaRPr>
                    </a:p>
                  </a:txBody>
                  <a:tcPr marL="9525" marR="9525" marT="9525"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fontAlgn="b"/>
                      <a:endParaRPr lang="de-AT" sz="1600" b="0" i="0" u="none" strike="noStrike">
                        <a:solidFill>
                          <a:srgbClr val="000000"/>
                        </a:solidFill>
                        <a:effectLst/>
                        <a:latin typeface="+mj-lt"/>
                      </a:endParaRPr>
                    </a:p>
                  </a:txBody>
                  <a:tcPr marL="9525" marR="9525" marT="9525"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290481">
                <a:tc>
                  <a:txBody>
                    <a:bodyPr/>
                    <a:lstStyle/>
                    <a:p>
                      <a:pPr algn="l" fontAlgn="b"/>
                      <a:endParaRPr lang="de-AT" sz="1600" b="0" i="0" u="none" strike="noStrike">
                        <a:solidFill>
                          <a:srgbClr val="000000"/>
                        </a:solidFill>
                        <a:effectLst/>
                        <a:latin typeface="+mj-lt"/>
                      </a:endParaRP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de-AT" sz="1600" b="0" i="0" u="none" strike="noStrike">
                        <a:solidFill>
                          <a:srgbClr val="000000"/>
                        </a:solidFill>
                        <a:effectLst/>
                        <a:latin typeface="+mj-lt"/>
                      </a:endParaRP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de-AT" sz="1600" b="0" i="0" u="none" strike="noStrike">
                        <a:solidFill>
                          <a:srgbClr val="000000"/>
                        </a:solidFill>
                        <a:effectLst/>
                        <a:latin typeface="+mj-lt"/>
                      </a:endParaRP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de-AT" sz="1600" b="0" i="0" u="none" strike="noStrike">
                        <a:solidFill>
                          <a:srgbClr val="000000"/>
                        </a:solidFill>
                        <a:effectLst/>
                        <a:latin typeface="+mj-lt"/>
                      </a:endParaRP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5005">
                <a:tc>
                  <a:txBody>
                    <a:bodyPr/>
                    <a:lstStyle/>
                    <a:p>
                      <a:pPr algn="r" fontAlgn="b"/>
                      <a:r>
                        <a:rPr lang="de-AT" sz="1800" b="1" u="none" strike="noStrike" smtClean="0">
                          <a:effectLst/>
                          <a:latin typeface="+mj-lt"/>
                        </a:rPr>
                        <a:t>Kapitalerträge auf :</a:t>
                      </a:r>
                      <a:endParaRPr lang="de-AT" sz="1600" b="1" i="0" u="none" strike="noStrike">
                        <a:solidFill>
                          <a:srgbClr val="000000"/>
                        </a:solidFill>
                        <a:effectLst/>
                        <a:latin typeface="+mj-lt"/>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b"/>
                      <a:r>
                        <a:rPr lang="de-AT" sz="1600" u="none" strike="noStrike" smtClean="0">
                          <a:effectLst/>
                          <a:latin typeface="+mj-lt"/>
                        </a:rPr>
                        <a:t>Wertsteig.</a:t>
                      </a:r>
                      <a:endParaRPr lang="de-AT" sz="1600" b="1" i="0" u="none" strike="noStrike">
                        <a:solidFill>
                          <a:srgbClr val="000000"/>
                        </a:solidFill>
                        <a:effectLst/>
                        <a:latin typeface="+mj-lt"/>
                      </a:endParaRPr>
                    </a:p>
                  </a:txBody>
                  <a:tcPr marL="9525" marR="9525" marT="9525"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b"/>
                      <a:r>
                        <a:rPr lang="de-AT" sz="1600" u="none" strike="noStrike" smtClean="0">
                          <a:effectLst/>
                          <a:latin typeface="+mj-lt"/>
                        </a:rPr>
                        <a:t>Vergütung</a:t>
                      </a:r>
                      <a:endParaRPr lang="de-AT" sz="1600" b="1" i="0" u="none" strike="noStrike">
                        <a:solidFill>
                          <a:srgbClr val="000000"/>
                        </a:solidFill>
                        <a:effectLst/>
                        <a:latin typeface="+mj-lt"/>
                      </a:endParaRPr>
                    </a:p>
                  </a:txBody>
                  <a:tcPr marL="9525" marR="9525" marT="9525"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b"/>
                      <a:r>
                        <a:rPr lang="de-AT" sz="1600" u="none" strike="noStrike">
                          <a:effectLst/>
                          <a:latin typeface="+mj-lt"/>
                        </a:rPr>
                        <a:t>Summe</a:t>
                      </a:r>
                      <a:endParaRPr lang="de-AT" sz="1600" b="1" i="0" u="none" strike="noStrike">
                        <a:solidFill>
                          <a:srgbClr val="000000"/>
                        </a:solidFill>
                        <a:effectLst/>
                        <a:latin typeface="+mj-lt"/>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290481">
                <a:tc>
                  <a:txBody>
                    <a:bodyPr/>
                    <a:lstStyle/>
                    <a:p>
                      <a:pPr algn="r" fontAlgn="b"/>
                      <a:r>
                        <a:rPr lang="de-AT" sz="1600" u="none" strike="noStrike" smtClean="0">
                          <a:effectLst/>
                          <a:latin typeface="+mj-lt"/>
                        </a:rPr>
                        <a:t>2014</a:t>
                      </a:r>
                      <a:endParaRPr lang="de-AT" sz="1600" b="0" i="0" u="none" strike="noStrike">
                        <a:solidFill>
                          <a:srgbClr val="000000"/>
                        </a:solidFill>
                        <a:effectLst/>
                        <a:latin typeface="+mj-lt"/>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de-AT" sz="1600" u="none" strike="noStrike" smtClean="0">
                          <a:effectLst/>
                          <a:latin typeface="+mj-lt"/>
                        </a:rPr>
                        <a:t>195,6</a:t>
                      </a:r>
                      <a:endParaRPr lang="de-AT" sz="1600" b="0" i="0" u="none" strike="noStrike">
                        <a:solidFill>
                          <a:srgbClr val="000000"/>
                        </a:solidFill>
                        <a:effectLst/>
                        <a:latin typeface="+mj-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de-AT" sz="1600" u="none" strike="noStrike">
                          <a:effectLst/>
                          <a:latin typeface="+mj-lt"/>
                        </a:rPr>
                        <a:t>-</a:t>
                      </a:r>
                      <a:r>
                        <a:rPr lang="de-AT" sz="1600" u="none" strike="noStrike" smtClean="0">
                          <a:effectLst/>
                          <a:latin typeface="+mj-lt"/>
                        </a:rPr>
                        <a:t>68,5</a:t>
                      </a:r>
                      <a:endParaRPr lang="de-AT" sz="1600" b="0" i="0" u="none" strike="noStrike">
                        <a:solidFill>
                          <a:srgbClr val="000000"/>
                        </a:solidFill>
                        <a:effectLst/>
                        <a:latin typeface="+mj-lt"/>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de-AT" sz="1600" b="0" i="0" u="none" strike="noStrike" smtClean="0">
                          <a:solidFill>
                            <a:srgbClr val="000000"/>
                          </a:solidFill>
                          <a:effectLst/>
                          <a:latin typeface="+mj-lt"/>
                        </a:rPr>
                        <a:t>127,2</a:t>
                      </a: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r>
              <a:tr h="290481">
                <a:tc>
                  <a:txBody>
                    <a:bodyPr/>
                    <a:lstStyle/>
                    <a:p>
                      <a:pPr algn="r" fontAlgn="b"/>
                      <a:r>
                        <a:rPr lang="de-AT" sz="1600" u="none" strike="noStrike">
                          <a:effectLst/>
                          <a:latin typeface="+mj-lt"/>
                        </a:rPr>
                        <a:t>I - </a:t>
                      </a:r>
                      <a:r>
                        <a:rPr lang="de-AT" sz="1600" u="none" strike="noStrike" smtClean="0">
                          <a:effectLst/>
                          <a:latin typeface="+mj-lt"/>
                        </a:rPr>
                        <a:t>III 2015</a:t>
                      </a:r>
                      <a:endParaRPr lang="de-AT" sz="1600" b="0" i="0" u="none" strike="noStrike">
                        <a:solidFill>
                          <a:srgbClr val="000000"/>
                        </a:solidFill>
                        <a:effectLst/>
                        <a:latin typeface="+mj-lt"/>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de-AT" sz="1600" b="0" i="0" u="none" strike="noStrike" smtClean="0">
                          <a:solidFill>
                            <a:srgbClr val="000000"/>
                          </a:solidFill>
                          <a:effectLst/>
                          <a:latin typeface="+mj-lt"/>
                        </a:rPr>
                        <a:t>67,2</a:t>
                      </a:r>
                      <a:endParaRPr lang="de-AT" sz="1600" b="0" i="0" u="none" strike="noStrike">
                        <a:solidFill>
                          <a:srgbClr val="000000"/>
                        </a:solidFill>
                        <a:effectLst/>
                        <a:latin typeface="+mj-lt"/>
                      </a:endParaRP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de-AT" sz="1600" u="none" strike="noStrike" smtClean="0">
                          <a:effectLst/>
                          <a:latin typeface="+mj-lt"/>
                        </a:rPr>
                        <a:t>-32,3</a:t>
                      </a:r>
                      <a:endParaRPr lang="de-AT" sz="1600" b="0" i="0" u="none" strike="noStrike">
                        <a:solidFill>
                          <a:srgbClr val="000000"/>
                        </a:solidFill>
                        <a:effectLst/>
                        <a:latin typeface="+mj-lt"/>
                      </a:endParaRP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de-AT" sz="1600" b="0" i="0" u="none" strike="noStrike" smtClean="0">
                          <a:solidFill>
                            <a:srgbClr val="000000"/>
                          </a:solidFill>
                          <a:effectLst/>
                          <a:latin typeface="+mj-lt"/>
                        </a:rPr>
                        <a:t>34,9</a:t>
                      </a:r>
                      <a:endParaRPr lang="de-AT" sz="1600" b="0" i="0" u="none" strike="noStrike">
                        <a:solidFill>
                          <a:srgbClr val="000000"/>
                        </a:solidFill>
                        <a:effectLst/>
                        <a:latin typeface="+mj-lt"/>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lstStyle/>
          <a:p>
            <a:r>
              <a:rPr lang="de-AT" smtClean="0"/>
              <a:t>Prognose der Ertragsanteile</a:t>
            </a:r>
          </a:p>
        </p:txBody>
      </p:sp>
      <p:sp>
        <p:nvSpPr>
          <p:cNvPr id="4099" name="Inhaltsplatzhalter 2"/>
          <p:cNvSpPr>
            <a:spLocks noGrp="1"/>
          </p:cNvSpPr>
          <p:nvPr>
            <p:ph idx="1"/>
          </p:nvPr>
        </p:nvSpPr>
        <p:spPr/>
        <p:txBody>
          <a:bodyPr/>
          <a:lstStyle/>
          <a:p>
            <a:r>
              <a:rPr lang="de-AT" sz="3100" b="0" dirty="0" smtClean="0"/>
              <a:t>Stand April 2015</a:t>
            </a:r>
            <a:r>
              <a:rPr lang="de-AT" sz="2200" b="0" dirty="0" smtClean="0"/>
              <a:t> (Vorbereitung BFRG 2016-2019)</a:t>
            </a:r>
            <a:endParaRPr lang="de-AT" sz="2200" b="0" dirty="0"/>
          </a:p>
          <a:p>
            <a:r>
              <a:rPr lang="de-AT" sz="3100" b="0" dirty="0" smtClean="0"/>
              <a:t>Fortschreibung des FAG 2008</a:t>
            </a:r>
            <a:br>
              <a:rPr lang="de-AT" sz="3100" b="0" dirty="0" smtClean="0"/>
            </a:br>
            <a:r>
              <a:rPr lang="de-AT" sz="2300" b="0" dirty="0" smtClean="0"/>
              <a:t>unter Berücksichtigung der FAG-Novelle im Zusammenhang mit der Steuerreform 2016</a:t>
            </a:r>
            <a:endParaRPr lang="de-AT" sz="2300" b="0" dirty="0"/>
          </a:p>
          <a:p>
            <a:r>
              <a:rPr lang="de-AT" sz="3100" b="0" dirty="0"/>
              <a:t>Bevölkerungsstatistik:</a:t>
            </a:r>
          </a:p>
          <a:p>
            <a:pPr lvl="1"/>
            <a:r>
              <a:rPr lang="de-AT" sz="2300" b="0" dirty="0"/>
              <a:t>Stichtag </a:t>
            </a:r>
            <a:r>
              <a:rPr lang="de-AT" sz="2300" b="0" dirty="0" smtClean="0"/>
              <a:t>31.10.2013 </a:t>
            </a:r>
            <a:r>
              <a:rPr lang="de-AT" sz="2300" b="0" dirty="0"/>
              <a:t>= Verteilung der EA </a:t>
            </a:r>
            <a:r>
              <a:rPr lang="de-AT" sz="2300" b="0" dirty="0" smtClean="0"/>
              <a:t>2015, </a:t>
            </a:r>
            <a:r>
              <a:rPr lang="de-AT" sz="2300" b="0" dirty="0"/>
              <a:t>unveränderte Fortschreibung bis </a:t>
            </a:r>
            <a:r>
              <a:rPr lang="de-AT" sz="2300" b="0" dirty="0" smtClean="0"/>
              <a:t>2019</a:t>
            </a:r>
            <a:endParaRPr lang="de-AT" dirty="0" smtClean="0"/>
          </a:p>
        </p:txBody>
      </p:sp>
    </p:spTree>
    <p:extLst>
      <p:ext uri="{BB962C8B-B14F-4D97-AF65-F5344CB8AC3E}">
        <p14:creationId xmlns:p14="http://schemas.microsoft.com/office/powerpoint/2010/main" val="32871984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sz="2400" dirty="0" smtClean="0"/>
              <a:t>Auswirkungen der Steuerreform 2016</a:t>
            </a:r>
            <a:endParaRPr lang="de-AT" sz="2400" dirty="0"/>
          </a:p>
        </p:txBody>
      </p:sp>
      <p:sp>
        <p:nvSpPr>
          <p:cNvPr id="4" name="Foliennummernplatzhalter 3"/>
          <p:cNvSpPr>
            <a:spLocks noGrp="1"/>
          </p:cNvSpPr>
          <p:nvPr>
            <p:ph type="sldNum" sz="quarter" idx="10"/>
          </p:nvPr>
        </p:nvSpPr>
        <p:spPr/>
        <p:txBody>
          <a:bodyPr/>
          <a:lstStyle/>
          <a:p>
            <a:pPr>
              <a:defRPr/>
            </a:pPr>
            <a:fld id="{B32B2FE1-4B63-479C-80E7-FB5D834062DA}" type="slidenum">
              <a:rPr lang="de-AT" smtClean="0"/>
              <a:pPr>
                <a:defRPr/>
              </a:pPr>
              <a:t>8</a:t>
            </a:fld>
            <a:endParaRPr lang="de-AT" dirty="0"/>
          </a:p>
        </p:txBody>
      </p:sp>
      <p:pic>
        <p:nvPicPr>
          <p:cNvPr id="1025" name="Picture 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19832" y="2124447"/>
            <a:ext cx="9061465"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13186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9138" y="395287"/>
            <a:ext cx="6657975" cy="721047"/>
          </a:xfrm>
        </p:spPr>
        <p:txBody>
          <a:bodyPr/>
          <a:lstStyle/>
          <a:p>
            <a:r>
              <a:rPr lang="de-AT" sz="2500" dirty="0" smtClean="0"/>
              <a:t>Länder-Ertragsanteile 2014-2019</a:t>
            </a:r>
            <a:br>
              <a:rPr lang="de-AT" sz="2500" dirty="0" smtClean="0"/>
            </a:br>
            <a:r>
              <a:rPr lang="de-AT" sz="1500" dirty="0" smtClean="0"/>
              <a:t>in Mio. Euro</a:t>
            </a:r>
            <a:endParaRPr lang="de-AT" sz="1500" dirty="0"/>
          </a:p>
        </p:txBody>
      </p:sp>
      <p:sp>
        <p:nvSpPr>
          <p:cNvPr id="4" name="Foliennummernplatzhalter 3"/>
          <p:cNvSpPr>
            <a:spLocks noGrp="1"/>
          </p:cNvSpPr>
          <p:nvPr>
            <p:ph type="sldNum" sz="quarter" idx="10"/>
          </p:nvPr>
        </p:nvSpPr>
        <p:spPr/>
        <p:txBody>
          <a:bodyPr/>
          <a:lstStyle/>
          <a:p>
            <a:pPr>
              <a:defRPr/>
            </a:pPr>
            <a:fld id="{B32B2FE1-4B63-479C-80E7-FB5D834062DA}" type="slidenum">
              <a:rPr lang="de-AT" smtClean="0"/>
              <a:pPr>
                <a:defRPr/>
              </a:pPr>
              <a:t>9</a:t>
            </a:fld>
            <a:endParaRPr lang="de-AT" dirty="0"/>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3261946983"/>
              </p:ext>
            </p:extLst>
          </p:nvPr>
        </p:nvGraphicFramePr>
        <p:xfrm>
          <a:off x="719832" y="1476375"/>
          <a:ext cx="8568950" cy="5256583"/>
        </p:xfrm>
        <a:graphic>
          <a:graphicData uri="http://schemas.openxmlformats.org/drawingml/2006/table">
            <a:tbl>
              <a:tblPr>
                <a:tableStyleId>{5C22544A-7EE6-4342-B048-85BDC9FD1C3A}</a:tableStyleId>
              </a:tblPr>
              <a:tblGrid>
                <a:gridCol w="1073558"/>
                <a:gridCol w="1249232"/>
                <a:gridCol w="1249232"/>
                <a:gridCol w="1249232"/>
                <a:gridCol w="1249232"/>
                <a:gridCol w="1249232"/>
                <a:gridCol w="1249232"/>
              </a:tblGrid>
              <a:tr h="431700">
                <a:tc>
                  <a:txBody>
                    <a:bodyPr/>
                    <a:lstStyle/>
                    <a:p>
                      <a:pPr algn="l" fontAlgn="b"/>
                      <a:endParaRPr lang="de-AT" sz="2000" b="1" i="0" u="none" strike="noStrike" dirty="0">
                        <a:solidFill>
                          <a:srgbClr val="000000"/>
                        </a:solidFill>
                        <a:effectLst/>
                        <a:latin typeface="Arial"/>
                      </a:endParaRPr>
                    </a:p>
                  </a:txBody>
                  <a:tcPr marL="9525" marR="9525" marT="9525" marB="0" anchor="b"/>
                </a:tc>
                <a:tc>
                  <a:txBody>
                    <a:bodyPr/>
                    <a:lstStyle/>
                    <a:p>
                      <a:pPr algn="r" fontAlgn="b"/>
                      <a:r>
                        <a:rPr lang="de-AT" sz="2000" u="none" strike="noStrike">
                          <a:effectLst/>
                        </a:rPr>
                        <a:t>2014</a:t>
                      </a:r>
                      <a:endParaRPr lang="de-AT" sz="2000" b="1"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2015</a:t>
                      </a:r>
                      <a:endParaRPr lang="de-AT" sz="2000" b="1"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2016</a:t>
                      </a:r>
                      <a:endParaRPr lang="de-AT" sz="2000" b="1"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2017</a:t>
                      </a:r>
                      <a:endParaRPr lang="de-AT" sz="2000" b="1"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2018</a:t>
                      </a:r>
                      <a:endParaRPr lang="de-AT" sz="2000" b="1"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2019</a:t>
                      </a:r>
                      <a:endParaRPr lang="de-AT" sz="2000" b="1" i="0" u="none" strike="noStrike">
                        <a:solidFill>
                          <a:srgbClr val="000000"/>
                        </a:solidFill>
                        <a:effectLst/>
                        <a:latin typeface="Arial"/>
                      </a:endParaRPr>
                    </a:p>
                  </a:txBody>
                  <a:tcPr marL="9525" marR="9525" marT="9525" marB="0" anchor="b"/>
                </a:tc>
              </a:tr>
              <a:tr h="431700">
                <a:tc>
                  <a:txBody>
                    <a:bodyPr/>
                    <a:lstStyle/>
                    <a:p>
                      <a:pPr algn="l" fontAlgn="b"/>
                      <a:r>
                        <a:rPr lang="de-AT" sz="2000" u="none" strike="noStrike">
                          <a:effectLst/>
                        </a:rPr>
                        <a:t>Bgld.</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499,3</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506,7</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512,6</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529,3</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551,7</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575,1</a:t>
                      </a:r>
                      <a:endParaRPr lang="de-AT" sz="2000" b="0" i="0" u="none" strike="noStrike">
                        <a:solidFill>
                          <a:srgbClr val="000000"/>
                        </a:solidFill>
                        <a:effectLst/>
                        <a:latin typeface="Arial"/>
                      </a:endParaRPr>
                    </a:p>
                  </a:txBody>
                  <a:tcPr marL="9525" marR="9525" marT="9525" marB="0" anchor="b"/>
                </a:tc>
              </a:tr>
              <a:tr h="431700">
                <a:tc>
                  <a:txBody>
                    <a:bodyPr/>
                    <a:lstStyle/>
                    <a:p>
                      <a:pPr algn="l" fontAlgn="b"/>
                      <a:r>
                        <a:rPr lang="de-AT" sz="2000" u="none" strike="noStrike">
                          <a:effectLst/>
                        </a:rPr>
                        <a:t>Ktn.</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1.004,3</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1.017,9</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1.029,6</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1.063,1</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1.107,5</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1.153,8</a:t>
                      </a:r>
                      <a:endParaRPr lang="de-AT" sz="2000" b="0" i="0" u="none" strike="noStrike">
                        <a:solidFill>
                          <a:srgbClr val="000000"/>
                        </a:solidFill>
                        <a:effectLst/>
                        <a:latin typeface="Arial"/>
                      </a:endParaRPr>
                    </a:p>
                  </a:txBody>
                  <a:tcPr marL="9525" marR="9525" marT="9525" marB="0" anchor="b"/>
                </a:tc>
              </a:tr>
              <a:tr h="431700">
                <a:tc>
                  <a:txBody>
                    <a:bodyPr/>
                    <a:lstStyle/>
                    <a:p>
                      <a:pPr algn="l" fontAlgn="b"/>
                      <a:r>
                        <a:rPr lang="de-AT" sz="2000" u="none" strike="noStrike">
                          <a:effectLst/>
                        </a:rPr>
                        <a:t>Nö.</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2.818,2</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2.862,1</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2.895,5</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2.989,6</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3.115,4</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3.247,2</a:t>
                      </a:r>
                      <a:endParaRPr lang="de-AT" sz="2000" b="0" i="0" u="none" strike="noStrike">
                        <a:solidFill>
                          <a:srgbClr val="000000"/>
                        </a:solidFill>
                        <a:effectLst/>
                        <a:latin typeface="Arial"/>
                      </a:endParaRPr>
                    </a:p>
                  </a:txBody>
                  <a:tcPr marL="9525" marR="9525" marT="9525" marB="0" anchor="b"/>
                </a:tc>
              </a:tr>
              <a:tr h="431700">
                <a:tc>
                  <a:txBody>
                    <a:bodyPr/>
                    <a:lstStyle/>
                    <a:p>
                      <a:pPr algn="l" fontAlgn="b"/>
                      <a:r>
                        <a:rPr lang="de-AT" sz="2000" u="none" strike="noStrike">
                          <a:effectLst/>
                        </a:rPr>
                        <a:t>Oö.</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2.452,9</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2.492,6</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2.522,0</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2.604,8</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2.715,4</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2.831,2</a:t>
                      </a:r>
                      <a:endParaRPr lang="de-AT" sz="2000" b="0" i="0" u="none" strike="noStrike">
                        <a:solidFill>
                          <a:srgbClr val="000000"/>
                        </a:solidFill>
                        <a:effectLst/>
                        <a:latin typeface="Arial"/>
                      </a:endParaRPr>
                    </a:p>
                  </a:txBody>
                  <a:tcPr marL="9525" marR="9525" marT="9525" marB="0" anchor="b"/>
                </a:tc>
              </a:tr>
              <a:tr h="431700">
                <a:tc>
                  <a:txBody>
                    <a:bodyPr/>
                    <a:lstStyle/>
                    <a:p>
                      <a:pPr algn="l" fontAlgn="b"/>
                      <a:r>
                        <a:rPr lang="de-AT" sz="2000" u="none" strike="noStrike">
                          <a:effectLst/>
                        </a:rPr>
                        <a:t>Sbg.</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981,0</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993,5</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1.006,2</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1.038,5</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1.081,5</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1.126,6</a:t>
                      </a:r>
                      <a:endParaRPr lang="de-AT" sz="2000" b="0" i="0" u="none" strike="noStrike">
                        <a:solidFill>
                          <a:srgbClr val="000000"/>
                        </a:solidFill>
                        <a:effectLst/>
                        <a:latin typeface="Arial"/>
                      </a:endParaRPr>
                    </a:p>
                  </a:txBody>
                  <a:tcPr marL="9525" marR="9525" marT="9525" marB="0" anchor="b"/>
                </a:tc>
              </a:tr>
              <a:tr h="431700">
                <a:tc>
                  <a:txBody>
                    <a:bodyPr/>
                    <a:lstStyle/>
                    <a:p>
                      <a:pPr algn="l" fontAlgn="b"/>
                      <a:r>
                        <a:rPr lang="de-AT" sz="2000" u="none" strike="noStrike">
                          <a:effectLst/>
                        </a:rPr>
                        <a:t>Stmk.</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2.106,6</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2.139,8</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2.164,9</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2.236,5</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2.331,2</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2.430,4</a:t>
                      </a:r>
                      <a:endParaRPr lang="de-AT" sz="2000" b="0" i="0" u="none" strike="noStrike">
                        <a:solidFill>
                          <a:srgbClr val="000000"/>
                        </a:solidFill>
                        <a:effectLst/>
                        <a:latin typeface="Arial"/>
                      </a:endParaRPr>
                    </a:p>
                  </a:txBody>
                  <a:tcPr marL="9525" marR="9525" marT="9525" marB="0" anchor="b"/>
                </a:tc>
              </a:tr>
              <a:tr h="431700">
                <a:tc>
                  <a:txBody>
                    <a:bodyPr/>
                    <a:lstStyle/>
                    <a:p>
                      <a:pPr algn="l" fontAlgn="b"/>
                      <a:r>
                        <a:rPr lang="de-AT" sz="2000" u="none" strike="noStrike">
                          <a:effectLst/>
                        </a:rPr>
                        <a:t>Tirol</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1.279,4</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1.303,6</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1.319,0</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1.361,7</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1.418,9</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1.478,8</a:t>
                      </a:r>
                      <a:endParaRPr lang="de-AT" sz="2000" b="0" i="0" u="none" strike="noStrike">
                        <a:solidFill>
                          <a:srgbClr val="000000"/>
                        </a:solidFill>
                        <a:effectLst/>
                        <a:latin typeface="Arial"/>
                      </a:endParaRPr>
                    </a:p>
                  </a:txBody>
                  <a:tcPr marL="9525" marR="9525" marT="9525" marB="0" anchor="b"/>
                </a:tc>
              </a:tr>
              <a:tr h="431700">
                <a:tc>
                  <a:txBody>
                    <a:bodyPr/>
                    <a:lstStyle/>
                    <a:p>
                      <a:pPr algn="l" fontAlgn="b"/>
                      <a:r>
                        <a:rPr lang="de-AT" sz="2000" u="none" strike="noStrike">
                          <a:effectLst/>
                        </a:rPr>
                        <a:t>Vbg.</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686,9</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698,8</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706,7</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729,3</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759,8</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791,4</a:t>
                      </a:r>
                      <a:endParaRPr lang="de-AT" sz="2000" b="0" i="0" u="none" strike="noStrike">
                        <a:solidFill>
                          <a:srgbClr val="000000"/>
                        </a:solidFill>
                        <a:effectLst/>
                        <a:latin typeface="Arial"/>
                      </a:endParaRPr>
                    </a:p>
                  </a:txBody>
                  <a:tcPr marL="9525" marR="9525" marT="9525" marB="0" anchor="b"/>
                </a:tc>
              </a:tr>
              <a:tr h="431700">
                <a:tc>
                  <a:txBody>
                    <a:bodyPr/>
                    <a:lstStyle/>
                    <a:p>
                      <a:pPr algn="l" fontAlgn="b"/>
                      <a:r>
                        <a:rPr lang="de-AT" sz="2000" u="none" strike="noStrike">
                          <a:effectLst/>
                        </a:rPr>
                        <a:t>Wien</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3.154,8</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3.228,1</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3.267,0</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3.373,4</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3.514,1</a:t>
                      </a:r>
                      <a:endParaRPr lang="de-AT" sz="2000" b="0"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3.661,5</a:t>
                      </a:r>
                      <a:endParaRPr lang="de-AT" sz="2000" b="0" i="0" u="none" strike="noStrike">
                        <a:solidFill>
                          <a:srgbClr val="000000"/>
                        </a:solidFill>
                        <a:effectLst/>
                        <a:latin typeface="Arial"/>
                      </a:endParaRPr>
                    </a:p>
                  </a:txBody>
                  <a:tcPr marL="9525" marR="9525" marT="9525" marB="0" anchor="b"/>
                </a:tc>
              </a:tr>
              <a:tr h="431700">
                <a:tc>
                  <a:txBody>
                    <a:bodyPr/>
                    <a:lstStyle/>
                    <a:p>
                      <a:pPr algn="l" fontAlgn="b"/>
                      <a:r>
                        <a:rPr lang="de-AT" sz="2000" u="none" strike="noStrike">
                          <a:effectLst/>
                        </a:rPr>
                        <a:t>Summe</a:t>
                      </a:r>
                      <a:endParaRPr lang="de-AT" sz="2000" b="1"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14.983,5</a:t>
                      </a:r>
                      <a:endParaRPr lang="de-AT" sz="2000" b="1"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15.243,3</a:t>
                      </a:r>
                      <a:endParaRPr lang="de-AT" sz="2000" b="1"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15.423,4</a:t>
                      </a:r>
                      <a:endParaRPr lang="de-AT" sz="2000" b="1"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15.926,4</a:t>
                      </a:r>
                      <a:endParaRPr lang="de-AT" sz="2000" b="1" i="0" u="none" strike="noStrike">
                        <a:solidFill>
                          <a:srgbClr val="000000"/>
                        </a:solidFill>
                        <a:effectLst/>
                        <a:latin typeface="Arial"/>
                      </a:endParaRPr>
                    </a:p>
                  </a:txBody>
                  <a:tcPr marL="9525" marR="9525" marT="9525" marB="0" anchor="b"/>
                </a:tc>
                <a:tc>
                  <a:txBody>
                    <a:bodyPr/>
                    <a:lstStyle/>
                    <a:p>
                      <a:pPr algn="r" fontAlgn="b"/>
                      <a:r>
                        <a:rPr lang="de-AT" sz="2000" u="none" strike="noStrike">
                          <a:effectLst/>
                        </a:rPr>
                        <a:t>16.595,5</a:t>
                      </a:r>
                      <a:endParaRPr lang="de-AT" sz="2000" b="1" i="0" u="none" strike="noStrike">
                        <a:solidFill>
                          <a:srgbClr val="000000"/>
                        </a:solidFill>
                        <a:effectLst/>
                        <a:latin typeface="Arial"/>
                      </a:endParaRPr>
                    </a:p>
                  </a:txBody>
                  <a:tcPr marL="9525" marR="9525" marT="9525" marB="0" anchor="b"/>
                </a:tc>
                <a:tc>
                  <a:txBody>
                    <a:bodyPr/>
                    <a:lstStyle/>
                    <a:p>
                      <a:pPr algn="r" fontAlgn="b"/>
                      <a:r>
                        <a:rPr lang="de-AT" sz="2000" u="none" strike="noStrike" dirty="0">
                          <a:effectLst/>
                        </a:rPr>
                        <a:t>17.295,8</a:t>
                      </a:r>
                      <a:endParaRPr lang="de-AT" sz="2000" b="1" i="0" u="none" strike="noStrike" dirty="0">
                        <a:solidFill>
                          <a:srgbClr val="000000"/>
                        </a:solidFill>
                        <a:effectLst/>
                        <a:latin typeface="Arial"/>
                      </a:endParaRPr>
                    </a:p>
                  </a:txBody>
                  <a:tcPr marL="9525" marR="9525" marT="9525" marB="0" anchor="b"/>
                </a:tc>
              </a:tr>
              <a:tr h="507883">
                <a:tc gridSpan="4">
                  <a:txBody>
                    <a:bodyPr/>
                    <a:lstStyle/>
                    <a:p>
                      <a:pPr algn="l" fontAlgn="b"/>
                      <a:r>
                        <a:rPr lang="de-AT" sz="800" u="none" strike="noStrike" dirty="0">
                          <a:effectLst/>
                        </a:rPr>
                        <a:t>2014: Erfolg, 2015ff Prognose vom April 2015</a:t>
                      </a:r>
                      <a:endParaRPr lang="de-AT" sz="800" b="0" i="0" u="none" strike="noStrike" dirty="0">
                        <a:solidFill>
                          <a:srgbClr val="000000"/>
                        </a:solidFill>
                        <a:effectLst/>
                        <a:latin typeface="Arial"/>
                      </a:endParaRPr>
                    </a:p>
                  </a:txBody>
                  <a:tcPr marL="9525" marR="9525" marT="9525" marB="0" anchor="b"/>
                </a:tc>
                <a:tc hMerge="1">
                  <a:txBody>
                    <a:bodyPr/>
                    <a:lstStyle/>
                    <a:p>
                      <a:endParaRPr lang="de-AT"/>
                    </a:p>
                  </a:txBody>
                  <a:tcPr/>
                </a:tc>
                <a:tc hMerge="1">
                  <a:txBody>
                    <a:bodyPr/>
                    <a:lstStyle/>
                    <a:p>
                      <a:endParaRPr lang="de-AT"/>
                    </a:p>
                  </a:txBody>
                  <a:tcPr/>
                </a:tc>
                <a:tc hMerge="1">
                  <a:txBody>
                    <a:bodyPr/>
                    <a:lstStyle/>
                    <a:p>
                      <a:endParaRPr lang="de-AT"/>
                    </a:p>
                  </a:txBody>
                  <a:tcPr/>
                </a:tc>
                <a:tc>
                  <a:txBody>
                    <a:bodyPr/>
                    <a:lstStyle/>
                    <a:p>
                      <a:pPr algn="l" fontAlgn="b"/>
                      <a:endParaRPr lang="de-AT" sz="1100" b="0" i="0" u="none" strike="noStrike">
                        <a:solidFill>
                          <a:srgbClr val="000000"/>
                        </a:solidFill>
                        <a:effectLst/>
                        <a:latin typeface="Calibri"/>
                      </a:endParaRPr>
                    </a:p>
                  </a:txBody>
                  <a:tcPr marL="9525" marR="9525" marT="9525" marB="0" anchor="b"/>
                </a:tc>
                <a:tc>
                  <a:txBody>
                    <a:bodyPr/>
                    <a:lstStyle/>
                    <a:p>
                      <a:pPr algn="l" fontAlgn="b"/>
                      <a:endParaRPr lang="de-AT" sz="1100" b="0" i="0" u="none" strike="noStrike">
                        <a:solidFill>
                          <a:srgbClr val="000000"/>
                        </a:solidFill>
                        <a:effectLst/>
                        <a:latin typeface="Calibri"/>
                      </a:endParaRPr>
                    </a:p>
                  </a:txBody>
                  <a:tcPr marL="9525" marR="9525" marT="9525" marB="0" anchor="b"/>
                </a:tc>
                <a:tc>
                  <a:txBody>
                    <a:bodyPr/>
                    <a:lstStyle/>
                    <a:p>
                      <a:pPr algn="l" fontAlgn="b"/>
                      <a:endParaRPr lang="de-AT" sz="11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739641757"/>
      </p:ext>
    </p:extLst>
  </p:cSld>
  <p:clrMapOvr>
    <a:masterClrMapping/>
  </p:clrMapOvr>
  <p:timing>
    <p:tnLst>
      <p:par>
        <p:cTn id="1" dur="indefinite" restart="never" nodeType="tmRoot"/>
      </p:par>
    </p:tnLst>
  </p:timing>
</p:sld>
</file>

<file path=ppt/theme/theme1.xml><?xml version="1.0" encoding="utf-8"?>
<a:theme xmlns:a="http://schemas.openxmlformats.org/drawingml/2006/main" name="BMF STANDARDVORLAGE">
  <a:themeElements>
    <a:clrScheme name="BMF STANDARDVORLA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MF STANDARDVORLAGE">
      <a:majorFont>
        <a:latin typeface="Tahoma"/>
        <a:ea typeface=""/>
        <a:cs typeface=""/>
      </a:majorFont>
      <a:minorFont>
        <a:latin typeface="Tahom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008063" rtl="0" eaLnBrk="1" fontAlgn="base" latinLnBrk="0" hangingPunct="1">
          <a:lnSpc>
            <a:spcPct val="100000"/>
          </a:lnSpc>
          <a:spcBef>
            <a:spcPct val="0"/>
          </a:spcBef>
          <a:spcAft>
            <a:spcPct val="0"/>
          </a:spcAft>
          <a:buClrTx/>
          <a:buSzTx/>
          <a:buFontTx/>
          <a:buNone/>
          <a:tabLst/>
          <a:defRPr kumimoji="0" lang="de-DE" sz="13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008063" rtl="0" eaLnBrk="1" fontAlgn="base" latinLnBrk="0" hangingPunct="1">
          <a:lnSpc>
            <a:spcPct val="100000"/>
          </a:lnSpc>
          <a:spcBef>
            <a:spcPct val="0"/>
          </a:spcBef>
          <a:spcAft>
            <a:spcPct val="0"/>
          </a:spcAft>
          <a:buClrTx/>
          <a:buSzTx/>
          <a:buFontTx/>
          <a:buNone/>
          <a:tabLst/>
          <a:defRPr kumimoji="0" lang="de-DE" sz="1300" b="0" i="0" u="none" strike="noStrike" cap="none" normalizeH="0" baseline="0" smtClean="0">
            <a:ln>
              <a:noFill/>
            </a:ln>
            <a:solidFill>
              <a:schemeClr val="tx1"/>
            </a:solidFill>
            <a:effectLst/>
            <a:latin typeface="Arial" charset="0"/>
          </a:defRPr>
        </a:defPPr>
      </a:lstStyle>
    </a:lnDef>
  </a:objectDefaults>
  <a:extraClrSchemeLst>
    <a:extraClrScheme>
      <a:clrScheme name="BMF STANDARDVORLA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MF STANDARDVORLAG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MF STANDARDVORLAG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MF STANDARDVORLAG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MF STANDARDVORLAG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MF STANDARDVORLAG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MF STANDARDVORLAG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MF STANDARDVORLAG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MF STANDARDVORLAG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MF STANDARDVORLAG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MF STANDARDVORLAG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MF STANDARDVORLAG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BMF STANDARDVORLAGE</Template>
  <TotalTime>0</TotalTime>
  <Words>1106</Words>
  <Application>Microsoft Office PowerPoint</Application>
  <PresentationFormat>Benutzerdefiniert</PresentationFormat>
  <Paragraphs>462</Paragraphs>
  <Slides>14</Slides>
  <Notes>9</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BMF STANDARDVORLAGE</vt:lpstr>
      <vt:lpstr>PowerPoint-Präsentation</vt:lpstr>
      <vt:lpstr>Rahmenbedingungen kurzfristig </vt:lpstr>
      <vt:lpstr>Abgabenentwicklung 2015 </vt:lpstr>
      <vt:lpstr>Mittelfristprognose – BFRG </vt:lpstr>
      <vt:lpstr>Abgabenentwicklung 2015 ff</vt:lpstr>
      <vt:lpstr>Zu einzelnen Abgaben</vt:lpstr>
      <vt:lpstr>Prognose der Ertragsanteile</vt:lpstr>
      <vt:lpstr>Auswirkungen der Steuerreform 2016</vt:lpstr>
      <vt:lpstr>Länder-Ertragsanteile 2014-2019 in Mio. Euro</vt:lpstr>
      <vt:lpstr>Gemeinde-Ertragsanteile 2014-2019 ungekürzte Ertragsanteile, in Mio. Euro</vt:lpstr>
      <vt:lpstr>Bereinigte Ertragsanteile Länder ohne Wien, Mio. Euro inkl. Spielbankabg., zzgl. umgewandelte Transfers u Pflegegeld, ohne Selbstträgerschaftsausgleich Quelle: bis 2014 Erfolg, 2015ff: Stand April 2015</vt:lpstr>
      <vt:lpstr>Bereinigte Ertragsanteile Gemeinden o. Wien , Mio. Euro inkl. Spielbankabg., zzgl. umgewandelte Transfers, ohne Selbstträgerschaftsausgleich, Mio. Euro Quelle: bis 2014 Erfolg, 2015ff: Stand April 2015</vt:lpstr>
      <vt:lpstr>Bereinigte Ertragsanteile Wien (Land+Gmde), Mio. Euro inkl. Spielbankabg., zzgl. umgewandelte Transfers u Pflegegeld, ohne Selbstträgerschaftsausgleich Quelle: bis 2014 Erfolg, 2015ff: Stand April 2015</vt:lpstr>
      <vt:lpstr>Aktuelle Themen</vt:lpstr>
    </vt:vector>
  </TitlesOfParts>
  <Company>BMF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PILZ RAINER</dc:creator>
  <cp:lastModifiedBy>Sturmlechner</cp:lastModifiedBy>
  <cp:revision>278</cp:revision>
  <cp:lastPrinted>2014-10-24T14:48:25Z</cp:lastPrinted>
  <dcterms:created xsi:type="dcterms:W3CDTF">2009-10-19T08:13:26Z</dcterms:created>
  <dcterms:modified xsi:type="dcterms:W3CDTF">2015-04-28T14:42:56Z</dcterms:modified>
</cp:coreProperties>
</file>